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Concert One"/>
      <p:regular r:id="rId44"/>
    </p:embeddedFont>
    <p:embeddedFont>
      <p:font typeface="Nunito"/>
      <p:regular r:id="rId45"/>
      <p:bold r:id="rId46"/>
      <p:italic r:id="rId47"/>
      <p:boldItalic r:id="rId48"/>
    </p:embeddedFont>
    <p:embeddedFont>
      <p:font typeface="Poppins"/>
      <p:regular r:id="rId49"/>
      <p:bold r:id="rId50"/>
      <p:italic r:id="rId51"/>
      <p:boldItalic r:id="rId52"/>
    </p:embeddedFont>
    <p:embeddedFont>
      <p:font typeface="Didact Gothic"/>
      <p:regular r:id="rId53"/>
    </p:embeddedFont>
    <p:embeddedFont>
      <p:font typeface="Poppins Medium"/>
      <p:regular r:id="rId54"/>
      <p:bold r:id="rId55"/>
      <p:italic r:id="rId56"/>
      <p:boldItalic r:id="rId57"/>
    </p:embeddedFont>
    <p:embeddedFont>
      <p:font typeface="Nunito Medium"/>
      <p:regular r:id="rId58"/>
      <p:bold r:id="rId59"/>
      <p:italic r:id="rId60"/>
      <p:boldItalic r:id="rId61"/>
    </p:embeddedFont>
    <p:embeddedFont>
      <p:font typeface="KoHo Medium"/>
      <p:regular r:id="rId62"/>
      <p:bold r:id="rId63"/>
      <p:italic r:id="rId64"/>
      <p:boldItalic r:id="rId65"/>
    </p:embeddedFont>
    <p:embeddedFont>
      <p:font typeface="Comforta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j/YKptcUxJ+TCGSoYfZ4rBKKtZ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ConcertOne-regular.fntdata"/><Relationship Id="rId43" Type="http://schemas.openxmlformats.org/officeDocument/2006/relationships/slide" Target="slides/slide38.xml"/><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KoHoMedium-regular.fntdata"/><Relationship Id="rId61" Type="http://schemas.openxmlformats.org/officeDocument/2006/relationships/font" Target="fonts/NunitoMedium-boldItalic.fntdata"/><Relationship Id="rId20" Type="http://schemas.openxmlformats.org/officeDocument/2006/relationships/slide" Target="slides/slide15.xml"/><Relationship Id="rId64" Type="http://schemas.openxmlformats.org/officeDocument/2006/relationships/font" Target="fonts/KoHoMedium-italic.fntdata"/><Relationship Id="rId63" Type="http://schemas.openxmlformats.org/officeDocument/2006/relationships/font" Target="fonts/KoHoMedium-bold.fntdata"/><Relationship Id="rId22" Type="http://schemas.openxmlformats.org/officeDocument/2006/relationships/slide" Target="slides/slide17.xml"/><Relationship Id="rId66" Type="http://schemas.openxmlformats.org/officeDocument/2006/relationships/font" Target="fonts/Comfortaa-regular.fntdata"/><Relationship Id="rId21" Type="http://schemas.openxmlformats.org/officeDocument/2006/relationships/slide" Target="slides/slide16.xml"/><Relationship Id="rId65" Type="http://schemas.openxmlformats.org/officeDocument/2006/relationships/font" Target="fonts/KoHoMedium-boldItalic.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Comfortaa-bold.fntdata"/><Relationship Id="rId60" Type="http://schemas.openxmlformats.org/officeDocument/2006/relationships/font" Target="fonts/Nunito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DidactGothic-regular.fntdata"/><Relationship Id="rId52" Type="http://schemas.openxmlformats.org/officeDocument/2006/relationships/font" Target="fonts/Poppins-boldItalic.fntdata"/><Relationship Id="rId11" Type="http://schemas.openxmlformats.org/officeDocument/2006/relationships/slide" Target="slides/slide6.xml"/><Relationship Id="rId55" Type="http://schemas.openxmlformats.org/officeDocument/2006/relationships/font" Target="fonts/PoppinsMedium-bold.fntdata"/><Relationship Id="rId10" Type="http://schemas.openxmlformats.org/officeDocument/2006/relationships/slide" Target="slides/slide5.xml"/><Relationship Id="rId54" Type="http://schemas.openxmlformats.org/officeDocument/2006/relationships/font" Target="fonts/PoppinsMedium-regular.fntdata"/><Relationship Id="rId13" Type="http://schemas.openxmlformats.org/officeDocument/2006/relationships/slide" Target="slides/slide8.xml"/><Relationship Id="rId57" Type="http://schemas.openxmlformats.org/officeDocument/2006/relationships/font" Target="fonts/PoppinsMedium-boldItalic.fntdata"/><Relationship Id="rId12" Type="http://schemas.openxmlformats.org/officeDocument/2006/relationships/slide" Target="slides/slide7.xml"/><Relationship Id="rId56" Type="http://schemas.openxmlformats.org/officeDocument/2006/relationships/font" Target="fonts/PoppinsMedium-italic.fntdata"/><Relationship Id="rId15" Type="http://schemas.openxmlformats.org/officeDocument/2006/relationships/slide" Target="slides/slide10.xml"/><Relationship Id="rId59" Type="http://schemas.openxmlformats.org/officeDocument/2006/relationships/font" Target="fonts/NunitoMedium-bold.fntdata"/><Relationship Id="rId14" Type="http://schemas.openxmlformats.org/officeDocument/2006/relationships/slide" Target="slides/slide9.xml"/><Relationship Id="rId58" Type="http://schemas.openxmlformats.org/officeDocument/2006/relationships/font" Target="fonts/Nunito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www.youtube.com/watch?v=rw41W8crZ_Y" TargetMode="External"/><Relationship Id="rId6"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www.youtube.com/watch?v=kXhXgcVpAU8" TargetMode="External"/><Relationship Id="rId6"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www.youtube.com/watch?v=SNw4m1m_2GE" TargetMode="External"/><Relationship Id="rId6"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0" y="4465"/>
            <a:ext cx="9144003" cy="5134572"/>
          </a:xfrm>
          <a:prstGeom prst="rect">
            <a:avLst/>
          </a:prstGeom>
          <a:noFill/>
          <a:ln>
            <a:noFill/>
          </a:ln>
        </p:spPr>
      </p:pic>
      <p:sp>
        <p:nvSpPr>
          <p:cNvPr id="57" name="Google Shape;57;p1"/>
          <p:cNvSpPr txBox="1"/>
          <p:nvPr/>
        </p:nvSpPr>
        <p:spPr>
          <a:xfrm>
            <a:off x="1430600" y="2149988"/>
            <a:ext cx="45510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s" sz="2600" u="none" cap="none" strike="noStrike">
                <a:solidFill>
                  <a:srgbClr val="351C75"/>
                </a:solidFill>
                <a:highlight>
                  <a:srgbClr val="FFD966"/>
                </a:highlight>
                <a:latin typeface="Concert One"/>
                <a:ea typeface="Concert One"/>
                <a:cs typeface="Concert One"/>
                <a:sym typeface="Concert One"/>
              </a:rPr>
              <a:t>CLASE 1 - FUNDAMENTOS DE PROGRAMACIÓN</a:t>
            </a:r>
            <a:endParaRPr b="0" i="0" sz="2600" u="none" cap="none" strike="noStrike">
              <a:solidFill>
                <a:srgbClr val="351C75"/>
              </a:solidFill>
              <a:highlight>
                <a:srgbClr val="FFD966"/>
              </a:highlight>
              <a:latin typeface="Concert One"/>
              <a:ea typeface="Concert One"/>
              <a:cs typeface="Concert One"/>
              <a:sym typeface="Concert One"/>
            </a:endParaRPr>
          </a:p>
        </p:txBody>
      </p:sp>
      <p:sp>
        <p:nvSpPr>
          <p:cNvPr id="58" name="Google Shape;58;p1"/>
          <p:cNvSpPr/>
          <p:nvPr/>
        </p:nvSpPr>
        <p:spPr>
          <a:xfrm>
            <a:off x="3091425" y="4210750"/>
            <a:ext cx="2149800" cy="932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2"/>
          <p:cNvPicPr preferRelativeResize="0"/>
          <p:nvPr/>
        </p:nvPicPr>
        <p:blipFill rotWithShape="1">
          <a:blip r:embed="rId3">
            <a:alphaModFix/>
          </a:blip>
          <a:srcRect b="0" l="0" r="0" t="0"/>
          <a:stretch/>
        </p:blipFill>
        <p:spPr>
          <a:xfrm>
            <a:off x="51425" y="0"/>
            <a:ext cx="9144000" cy="5143500"/>
          </a:xfrm>
          <a:prstGeom prst="rect">
            <a:avLst/>
          </a:prstGeom>
          <a:noFill/>
          <a:ln>
            <a:noFill/>
          </a:ln>
        </p:spPr>
      </p:pic>
      <p:sp>
        <p:nvSpPr>
          <p:cNvPr id="169" name="Google Shape;169;p12"/>
          <p:cNvSpPr txBox="1"/>
          <p:nvPr>
            <p:ph type="title"/>
          </p:nvPr>
        </p:nvSpPr>
        <p:spPr>
          <a:xfrm>
            <a:off x="311700" y="322550"/>
            <a:ext cx="3446400" cy="572700"/>
          </a:xfrm>
          <a:prstGeom prst="rect">
            <a:avLst/>
          </a:prstGeom>
          <a:noFill/>
          <a:ln>
            <a:noFill/>
          </a:ln>
        </p:spPr>
        <p:txBody>
          <a:bodyPr anchorCtr="0" anchor="t" bIns="91425" lIns="91425" spcFirstLastPara="1" rIns="112425" wrap="square" tIns="91425">
            <a:normAutofit fontScale="90000"/>
          </a:bodyPr>
          <a:lstStyle/>
          <a:p>
            <a:pPr indent="0" lvl="0" marL="0" rtl="0" algn="l">
              <a:lnSpc>
                <a:spcPct val="100000"/>
              </a:lnSpc>
              <a:spcBef>
                <a:spcPts val="0"/>
              </a:spcBef>
              <a:spcAft>
                <a:spcPts val="0"/>
              </a:spcAft>
              <a:buSzPct val="111111"/>
              <a:buNone/>
            </a:pPr>
            <a:r>
              <a:rPr b="1" lang="es">
                <a:solidFill>
                  <a:srgbClr val="351C75"/>
                </a:solidFill>
                <a:latin typeface="Concert One"/>
                <a:ea typeface="Concert One"/>
                <a:cs typeface="Concert One"/>
                <a:sym typeface="Concert One"/>
              </a:rPr>
              <a:t>¿Qué es el internet?</a:t>
            </a:r>
            <a:endParaRPr b="1">
              <a:solidFill>
                <a:srgbClr val="351C75"/>
              </a:solidFill>
              <a:latin typeface="Concert One"/>
              <a:ea typeface="Concert One"/>
              <a:cs typeface="Concert One"/>
              <a:sym typeface="Concert One"/>
            </a:endParaRPr>
          </a:p>
        </p:txBody>
      </p:sp>
      <p:sp>
        <p:nvSpPr>
          <p:cNvPr id="170" name="Google Shape;170;p12"/>
          <p:cNvSpPr txBox="1"/>
          <p:nvPr>
            <p:ph idx="1" type="body"/>
          </p:nvPr>
        </p:nvSpPr>
        <p:spPr>
          <a:xfrm>
            <a:off x="4202050" y="984075"/>
            <a:ext cx="4630200" cy="34164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1200"/>
              </a:spcAft>
              <a:buClr>
                <a:schemeClr val="dk1"/>
              </a:buClr>
              <a:buSzPct val="30554"/>
              <a:buFont typeface="Arial"/>
              <a:buNone/>
            </a:pPr>
            <a:r>
              <a:rPr lang="es" sz="3600">
                <a:solidFill>
                  <a:srgbClr val="666666"/>
                </a:solidFill>
                <a:highlight>
                  <a:schemeClr val="lt1"/>
                </a:highlight>
                <a:latin typeface="Didact Gothic"/>
                <a:ea typeface="Didact Gothic"/>
                <a:cs typeface="Didact Gothic"/>
                <a:sym typeface="Didact Gothic"/>
              </a:rPr>
              <a:t>El nombre Internet procede de las palabras en inglés </a:t>
            </a:r>
            <a:r>
              <a:rPr b="1" i="1" lang="es" sz="3600">
                <a:solidFill>
                  <a:srgbClr val="9118F5"/>
                </a:solidFill>
                <a:highlight>
                  <a:schemeClr val="lt1"/>
                </a:highlight>
                <a:latin typeface="Didact Gothic"/>
                <a:ea typeface="Didact Gothic"/>
                <a:cs typeface="Didact Gothic"/>
                <a:sym typeface="Didact Gothic"/>
              </a:rPr>
              <a:t>Inter</a:t>
            </a:r>
            <a:r>
              <a:rPr i="1" lang="es" sz="3600">
                <a:solidFill>
                  <a:srgbClr val="9118F5"/>
                </a:solidFill>
                <a:highlight>
                  <a:schemeClr val="lt1"/>
                </a:highlight>
                <a:latin typeface="Didact Gothic"/>
                <a:ea typeface="Didact Gothic"/>
                <a:cs typeface="Didact Gothic"/>
                <a:sym typeface="Didact Gothic"/>
              </a:rPr>
              <a:t>connected </a:t>
            </a:r>
            <a:r>
              <a:rPr b="1" i="1" lang="es" sz="3600">
                <a:solidFill>
                  <a:srgbClr val="9118F5"/>
                </a:solidFill>
                <a:highlight>
                  <a:schemeClr val="lt1"/>
                </a:highlight>
                <a:latin typeface="Didact Gothic"/>
                <a:ea typeface="Didact Gothic"/>
                <a:cs typeface="Didact Gothic"/>
                <a:sym typeface="Didact Gothic"/>
              </a:rPr>
              <a:t>Net</a:t>
            </a:r>
            <a:r>
              <a:rPr i="1" lang="es" sz="3600">
                <a:solidFill>
                  <a:srgbClr val="9118F5"/>
                </a:solidFill>
                <a:highlight>
                  <a:schemeClr val="lt1"/>
                </a:highlight>
                <a:latin typeface="Didact Gothic"/>
                <a:ea typeface="Didact Gothic"/>
                <a:cs typeface="Didact Gothic"/>
                <a:sym typeface="Didact Gothic"/>
              </a:rPr>
              <a:t>works</a:t>
            </a:r>
            <a:r>
              <a:rPr lang="es" sz="3600">
                <a:solidFill>
                  <a:srgbClr val="666666"/>
                </a:solidFill>
                <a:highlight>
                  <a:schemeClr val="lt1"/>
                </a:highlight>
                <a:latin typeface="Didact Gothic"/>
                <a:ea typeface="Didact Gothic"/>
                <a:cs typeface="Didact Gothic"/>
                <a:sym typeface="Didact Gothic"/>
              </a:rPr>
              <a:t>, que significa “</a:t>
            </a:r>
            <a:r>
              <a:rPr b="1" lang="es" sz="3600">
                <a:solidFill>
                  <a:schemeClr val="accent4"/>
                </a:solidFill>
                <a:highlight>
                  <a:schemeClr val="lt1"/>
                </a:highlight>
                <a:latin typeface="Didact Gothic"/>
                <a:ea typeface="Didact Gothic"/>
                <a:cs typeface="Didact Gothic"/>
                <a:sym typeface="Didact Gothic"/>
              </a:rPr>
              <a:t>redes interconectadas</a:t>
            </a:r>
            <a:r>
              <a:rPr lang="es" sz="3600">
                <a:solidFill>
                  <a:srgbClr val="666666"/>
                </a:solidFill>
                <a:highlight>
                  <a:schemeClr val="lt1"/>
                </a:highlight>
                <a:latin typeface="Didact Gothic"/>
                <a:ea typeface="Didact Gothic"/>
                <a:cs typeface="Didact Gothic"/>
                <a:sym typeface="Didact Gothic"/>
              </a:rPr>
              <a:t>”</a:t>
            </a:r>
            <a:endParaRPr>
              <a:solidFill>
                <a:srgbClr val="351C75"/>
              </a:solidFill>
              <a:latin typeface="Nunito"/>
              <a:ea typeface="Nunito"/>
              <a:cs typeface="Nunito"/>
              <a:sym typeface="Nunito"/>
            </a:endParaRPr>
          </a:p>
        </p:txBody>
      </p:sp>
      <p:pic>
        <p:nvPicPr>
          <p:cNvPr id="171" name="Google Shape;171;p12"/>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7" name="Google Shape;177;p13"/>
          <p:cNvSpPr txBox="1"/>
          <p:nvPr>
            <p:ph type="title"/>
          </p:nvPr>
        </p:nvSpPr>
        <p:spPr>
          <a:xfrm>
            <a:off x="-76375" y="163475"/>
            <a:ext cx="8597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a:t>
            </a:r>
            <a:r>
              <a:rPr lang="es">
                <a:solidFill>
                  <a:srgbClr val="FFD966"/>
                </a:solidFill>
                <a:latin typeface="Concert One"/>
                <a:ea typeface="Concert One"/>
                <a:cs typeface="Concert One"/>
                <a:sym typeface="Concert One"/>
              </a:rPr>
              <a:t>CÓMO FUNCIONA INTERNET?</a:t>
            </a:r>
            <a:endParaRPr>
              <a:solidFill>
                <a:srgbClr val="FFD966"/>
              </a:solidFill>
              <a:latin typeface="Concert One"/>
              <a:ea typeface="Concert One"/>
              <a:cs typeface="Concert One"/>
              <a:sym typeface="Concert One"/>
            </a:endParaRPr>
          </a:p>
          <a:p>
            <a:pPr indent="0" lvl="0" marL="0" rtl="0" algn="l">
              <a:lnSpc>
                <a:spcPct val="100000"/>
              </a:lnSpc>
              <a:spcBef>
                <a:spcPts val="0"/>
              </a:spcBef>
              <a:spcAft>
                <a:spcPts val="0"/>
              </a:spcAft>
              <a:buSzPct val="111111"/>
              <a:buNone/>
            </a:pPr>
            <a:r>
              <a:rPr lang="es">
                <a:solidFill>
                  <a:srgbClr val="9118F5"/>
                </a:solidFill>
                <a:latin typeface="Concert One"/>
                <a:ea typeface="Concert One"/>
                <a:cs typeface="Concert One"/>
                <a:sym typeface="Concert One"/>
              </a:rPr>
              <a:t>[VIDEO]</a:t>
            </a:r>
            <a:endParaRPr>
              <a:solidFill>
                <a:srgbClr val="9118F5"/>
              </a:solidFill>
              <a:latin typeface="Concert One"/>
              <a:ea typeface="Concert One"/>
              <a:cs typeface="Concert One"/>
              <a:sym typeface="Concert One"/>
            </a:endParaRPr>
          </a:p>
        </p:txBody>
      </p:sp>
      <p:pic>
        <p:nvPicPr>
          <p:cNvPr id="178" name="Google Shape;178;p13"/>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pic>
        <p:nvPicPr>
          <p:cNvPr descr="¿Cómo funciona Internet? El vídeo que estás viendo ahora viajó miles de kilómetros desde un centro de datos de Google para llegar a ti. Aprendamos cómo funciona Internet entendiendo los detalles del increíble viaje de estos datos.&#10;&#10;Queridos amigos, por favor apóyennos en https://www.patreon.com/LearnEngineering, para que podamos doblar todos nuestros videos en inglés al Española.&#10;&#10;Traducido del inglés por : https://www.fiverr.com/nicholaszgb&#10;Voz sobre el artista : https://www.fiverr.com/juliojserrano&#10;Queridos amigos, por favor apóyennos en https://www.patreon.com/LearnEngineering, para que podamos doblar todos nuestros videos en inglés al Española.&#10;&#10;Traducido del inglés por : https://www.fiverr.com/nicholaszgb&#10;Voz sobre el artista : https://www.fiverr.com/juliojserrano" id="179" name="Google Shape;179;p13" title="¿Cómo funciona Internet?">
            <a:hlinkClick r:id="rId5"/>
          </p:cNvPr>
          <p:cNvPicPr preferRelativeResize="0"/>
          <p:nvPr/>
        </p:nvPicPr>
        <p:blipFill rotWithShape="1">
          <a:blip r:embed="rId6">
            <a:alphaModFix/>
          </a:blip>
          <a:srcRect b="0" l="0" r="0" t="0"/>
          <a:stretch/>
        </p:blipFill>
        <p:spPr>
          <a:xfrm>
            <a:off x="2372075" y="10724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5" name="Google Shape;185;p14"/>
          <p:cNvSpPr txBox="1"/>
          <p:nvPr>
            <p:ph type="title"/>
          </p:nvPr>
        </p:nvSpPr>
        <p:spPr>
          <a:xfrm>
            <a:off x="147175" y="141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LA WEB</a:t>
            </a:r>
            <a:endParaRPr>
              <a:solidFill>
                <a:srgbClr val="FFD966"/>
              </a:solidFill>
              <a:latin typeface="Concert One"/>
              <a:ea typeface="Concert One"/>
              <a:cs typeface="Concert One"/>
              <a:sym typeface="Concert One"/>
            </a:endParaRPr>
          </a:p>
        </p:txBody>
      </p:sp>
      <p:sp>
        <p:nvSpPr>
          <p:cNvPr id="186" name="Google Shape;18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2600">
                <a:latin typeface="Didact Gothic"/>
                <a:ea typeface="Didact Gothic"/>
                <a:cs typeface="Didact Gothic"/>
                <a:sym typeface="Didact Gothic"/>
              </a:rPr>
              <a:t>La manera en que fluye la información a través de internet</a:t>
            </a:r>
            <a:endParaRPr sz="2600">
              <a:latin typeface="Didact Gothic"/>
              <a:ea typeface="Didact Gothic"/>
              <a:cs typeface="Didact Gothic"/>
              <a:sym typeface="Didact Gothic"/>
            </a:endParaRPr>
          </a:p>
        </p:txBody>
      </p:sp>
      <p:pic>
        <p:nvPicPr>
          <p:cNvPr id="187" name="Google Shape;187;p14"/>
          <p:cNvPicPr preferRelativeResize="0"/>
          <p:nvPr/>
        </p:nvPicPr>
        <p:blipFill rotWithShape="1">
          <a:blip r:embed="rId4">
            <a:alphaModFix/>
          </a:blip>
          <a:srcRect b="0" l="0" r="0" t="0"/>
          <a:stretch/>
        </p:blipFill>
        <p:spPr>
          <a:xfrm>
            <a:off x="1905000" y="1887250"/>
            <a:ext cx="5524500" cy="2624125"/>
          </a:xfrm>
          <a:prstGeom prst="rect">
            <a:avLst/>
          </a:prstGeom>
          <a:noFill/>
          <a:ln>
            <a:noFill/>
          </a:ln>
        </p:spPr>
      </p:pic>
      <p:pic>
        <p:nvPicPr>
          <p:cNvPr id="188" name="Google Shape;188;p14"/>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4" name="Google Shape;194;p15"/>
          <p:cNvSpPr txBox="1"/>
          <p:nvPr>
            <p:ph type="title"/>
          </p:nvPr>
        </p:nvSpPr>
        <p:spPr>
          <a:xfrm>
            <a:off x="147175" y="141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LA WEB funciona así</a:t>
            </a:r>
            <a:endParaRPr>
              <a:solidFill>
                <a:srgbClr val="FFD966"/>
              </a:solidFill>
              <a:latin typeface="Concert One"/>
              <a:ea typeface="Concert One"/>
              <a:cs typeface="Concert One"/>
              <a:sym typeface="Concert One"/>
            </a:endParaRPr>
          </a:p>
        </p:txBody>
      </p:sp>
      <p:pic>
        <p:nvPicPr>
          <p:cNvPr id="195" name="Google Shape;195;p15"/>
          <p:cNvPicPr preferRelativeResize="0"/>
          <p:nvPr/>
        </p:nvPicPr>
        <p:blipFill rotWithShape="1">
          <a:blip r:embed="rId4">
            <a:alphaModFix/>
          </a:blip>
          <a:srcRect b="0" l="0" r="0" t="0"/>
          <a:stretch/>
        </p:blipFill>
        <p:spPr>
          <a:xfrm>
            <a:off x="1144372" y="1004450"/>
            <a:ext cx="6526217" cy="3628175"/>
          </a:xfrm>
          <a:prstGeom prst="rect">
            <a:avLst/>
          </a:prstGeom>
          <a:noFill/>
          <a:ln>
            <a:noFill/>
          </a:ln>
        </p:spPr>
      </p:pic>
      <p:pic>
        <p:nvPicPr>
          <p:cNvPr id="196" name="Google Shape;196;p15"/>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2" name="Google Shape;202;p16"/>
          <p:cNvSpPr txBox="1"/>
          <p:nvPr>
            <p:ph type="title"/>
          </p:nvPr>
        </p:nvSpPr>
        <p:spPr>
          <a:xfrm>
            <a:off x="147175" y="141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¿QUÉ ES LA WEB? [VIDEO]</a:t>
            </a:r>
            <a:endParaRPr>
              <a:solidFill>
                <a:srgbClr val="FFD966"/>
              </a:solidFill>
              <a:latin typeface="Concert One"/>
              <a:ea typeface="Concert One"/>
              <a:cs typeface="Concert One"/>
              <a:sym typeface="Concert One"/>
            </a:endParaRPr>
          </a:p>
        </p:txBody>
      </p:sp>
      <p:pic>
        <p:nvPicPr>
          <p:cNvPr id="203" name="Google Shape;203;p16"/>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pic>
        <p:nvPicPr>
          <p:cNvPr descr="Las respuestas a casi todas las preguntas más importantes del universo están aquí, en la World Wide Web. Esas y videos de gatitos, mayormente... Esta tecnología es ahora parte de nuestras vidas como agua potable, pero ¿podrías explicarle a tu abuela exactamente de qué se trata? Si es así, ¡enhorabuena joven! De lo contrario.... QUÉ ES ​​Y CÓMO FUNCIONA LA WEB: TE LO EXPLICO!&#10;&#10;Textos, dirección: Sacha Dominis&#10;Dibujos: Mel Zohar&#10;Animaciones: Giuseppe Romano&#10;Edición: Sacha Dominis y Ernesto Dejana&#10;Música: bensound.com - &quot;Jazzy Frenchy&quot;&#10;&#10;0:00 Intro&#10;0:39 La web y Internet&#10;1:37 Origen de la web&#10;2:21 Hipertexto&#10;3:12 Origen de la web&#10;4:10 La web hoy&#10;4:44 Credits&#10;&#10;Apoya #TELOEXPLICO, suscríbete al canal:&#10;https://www.youtube.com/channel/UC5fuUfrCBbrP57pBPSU9Ndw/join&#10;&#10;&#10;SÍGANOS:&#10;Facebook.com/teloexplicovideo&#10;Instagram.com/teloexplicovideo&#10;Twitter.com/telo_explico&#10;TikTok.com/@teloexplicovideo" id="204" name="Google Shape;204;p16" title="¿QUÉ ES LA WEB? | #TELOEXPLICO">
            <a:hlinkClick r:id="rId5"/>
          </p:cNvPr>
          <p:cNvPicPr preferRelativeResize="0"/>
          <p:nvPr/>
        </p:nvPicPr>
        <p:blipFill rotWithShape="1">
          <a:blip r:embed="rId6">
            <a:alphaModFix/>
          </a:blip>
          <a:srcRect b="0" l="0" r="0" t="0"/>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0" name="Google Shape;210;p17"/>
          <p:cNvSpPr txBox="1"/>
          <p:nvPr>
            <p:ph type="title"/>
          </p:nvPr>
        </p:nvSpPr>
        <p:spPr>
          <a:xfrm>
            <a:off x="147175" y="155875"/>
            <a:ext cx="3749400" cy="48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Lo que pasa cuando abres una dirección</a:t>
            </a:r>
            <a:endParaRPr>
              <a:solidFill>
                <a:srgbClr val="FFD966"/>
              </a:solidFill>
              <a:latin typeface="Concert One"/>
              <a:ea typeface="Concert One"/>
              <a:cs typeface="Concert One"/>
              <a:sym typeface="Concert One"/>
            </a:endParaRPr>
          </a:p>
        </p:txBody>
      </p:sp>
      <p:pic>
        <p:nvPicPr>
          <p:cNvPr id="211" name="Google Shape;211;p17"/>
          <p:cNvPicPr preferRelativeResize="0"/>
          <p:nvPr/>
        </p:nvPicPr>
        <p:blipFill rotWithShape="1">
          <a:blip r:embed="rId4">
            <a:alphaModFix/>
          </a:blip>
          <a:srcRect b="11276" l="0" r="20222" t="17846"/>
          <a:stretch/>
        </p:blipFill>
        <p:spPr>
          <a:xfrm>
            <a:off x="190500" y="1146746"/>
            <a:ext cx="7031173" cy="3904150"/>
          </a:xfrm>
          <a:prstGeom prst="rect">
            <a:avLst/>
          </a:prstGeom>
          <a:noFill/>
          <a:ln>
            <a:noFill/>
          </a:ln>
        </p:spPr>
      </p:pic>
      <p:pic>
        <p:nvPicPr>
          <p:cNvPr id="212" name="Google Shape;212;p17"/>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8" name="Google Shape;218;p18"/>
          <p:cNvSpPr txBox="1"/>
          <p:nvPr>
            <p:ph type="title"/>
          </p:nvPr>
        </p:nvSpPr>
        <p:spPr>
          <a:xfrm>
            <a:off x="0" y="231200"/>
            <a:ext cx="4238700" cy="4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2420">
                <a:solidFill>
                  <a:srgbClr val="FFD966"/>
                </a:solidFill>
                <a:latin typeface="Concert One"/>
                <a:ea typeface="Concert One"/>
                <a:cs typeface="Concert One"/>
                <a:sym typeface="Concert One"/>
              </a:rPr>
              <a:t>Analicemos la estructura de un nombre de un sitio web </a:t>
            </a:r>
            <a:endParaRPr sz="2420">
              <a:solidFill>
                <a:srgbClr val="FFD966"/>
              </a:solidFill>
              <a:latin typeface="Concert One"/>
              <a:ea typeface="Concert One"/>
              <a:cs typeface="Concert One"/>
              <a:sym typeface="Concert One"/>
            </a:endParaRPr>
          </a:p>
        </p:txBody>
      </p:sp>
      <p:pic>
        <p:nvPicPr>
          <p:cNvPr id="219" name="Google Shape;219;p18"/>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sp>
        <p:nvSpPr>
          <p:cNvPr id="220" name="Google Shape;220;p18"/>
          <p:cNvSpPr txBox="1"/>
          <p:nvPr>
            <p:ph type="title"/>
          </p:nvPr>
        </p:nvSpPr>
        <p:spPr>
          <a:xfrm>
            <a:off x="505000" y="2022775"/>
            <a:ext cx="7664700" cy="48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 sz="4800">
                <a:solidFill>
                  <a:srgbClr val="351C75"/>
                </a:solidFill>
                <a:latin typeface="Concert One"/>
                <a:ea typeface="Concert One"/>
                <a:cs typeface="Concert One"/>
                <a:sym typeface="Concert One"/>
              </a:rPr>
              <a:t>http://dominiodelsitio.com</a:t>
            </a:r>
            <a:r>
              <a:rPr lang="es" sz="4800">
                <a:solidFill>
                  <a:srgbClr val="FFD966"/>
                </a:solidFill>
                <a:latin typeface="Concert One"/>
                <a:ea typeface="Concert One"/>
                <a:cs typeface="Concert One"/>
                <a:sym typeface="Concert One"/>
              </a:rPr>
              <a:t> </a:t>
            </a:r>
            <a:endParaRPr sz="4800">
              <a:solidFill>
                <a:srgbClr val="FFD966"/>
              </a:solidFill>
              <a:latin typeface="Concert One"/>
              <a:ea typeface="Concert One"/>
              <a:cs typeface="Concert One"/>
              <a:sym typeface="Concert One"/>
            </a:endParaRPr>
          </a:p>
        </p:txBody>
      </p:sp>
      <p:sp>
        <p:nvSpPr>
          <p:cNvPr id="221" name="Google Shape;221;p18"/>
          <p:cNvSpPr txBox="1"/>
          <p:nvPr>
            <p:ph type="title"/>
          </p:nvPr>
        </p:nvSpPr>
        <p:spPr>
          <a:xfrm>
            <a:off x="505000" y="2828675"/>
            <a:ext cx="2560500" cy="17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2020">
                <a:solidFill>
                  <a:srgbClr val="FFD966"/>
                </a:solidFill>
                <a:latin typeface="Concert One"/>
                <a:ea typeface="Concert One"/>
                <a:cs typeface="Concert One"/>
                <a:sym typeface="Concert One"/>
              </a:rPr>
              <a:t>protocolo de los sitios web </a:t>
            </a:r>
            <a:endParaRPr sz="2020">
              <a:solidFill>
                <a:srgbClr val="FFD966"/>
              </a:solidFill>
              <a:latin typeface="Concert One"/>
              <a:ea typeface="Concert One"/>
              <a:cs typeface="Concert One"/>
              <a:sym typeface="Concert One"/>
            </a:endParaRPr>
          </a:p>
        </p:txBody>
      </p:sp>
      <p:sp>
        <p:nvSpPr>
          <p:cNvPr id="222" name="Google Shape;222;p18"/>
          <p:cNvSpPr txBox="1"/>
          <p:nvPr>
            <p:ph type="title"/>
          </p:nvPr>
        </p:nvSpPr>
        <p:spPr>
          <a:xfrm>
            <a:off x="3065500" y="2791450"/>
            <a:ext cx="3951000" cy="17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2020">
                <a:solidFill>
                  <a:srgbClr val="FFD966"/>
                </a:solidFill>
                <a:latin typeface="Concert One"/>
                <a:ea typeface="Concert One"/>
                <a:cs typeface="Concert One"/>
                <a:sym typeface="Concert One"/>
              </a:rPr>
              <a:t>Este es un dominio: una dirección IP.</a:t>
            </a:r>
            <a:endParaRPr sz="2020">
              <a:solidFill>
                <a:srgbClr val="FFD966"/>
              </a:solidFill>
              <a:latin typeface="Concert One"/>
              <a:ea typeface="Concert One"/>
              <a:cs typeface="Concert One"/>
              <a:sym typeface="Concert One"/>
            </a:endParaRPr>
          </a:p>
          <a:p>
            <a:pPr indent="0" lvl="0" marL="0" rtl="0" algn="l">
              <a:lnSpc>
                <a:spcPct val="100000"/>
              </a:lnSpc>
              <a:spcBef>
                <a:spcPts val="0"/>
              </a:spcBef>
              <a:spcAft>
                <a:spcPts val="0"/>
              </a:spcAft>
              <a:buSzPts val="990"/>
              <a:buNone/>
            </a:pPr>
            <a:r>
              <a:rPr lang="es" sz="2020">
                <a:solidFill>
                  <a:srgbClr val="FFD966"/>
                </a:solidFill>
                <a:latin typeface="Concert One"/>
                <a:ea typeface="Concert One"/>
                <a:cs typeface="Concert One"/>
                <a:sym typeface="Concert One"/>
              </a:rPr>
              <a:t>Una máscara de una dirección IP Ejemplo: 782.2910.39</a:t>
            </a:r>
            <a:endParaRPr sz="2020">
              <a:solidFill>
                <a:srgbClr val="FFD966"/>
              </a:solidFill>
              <a:latin typeface="Concert One"/>
              <a:ea typeface="Concert One"/>
              <a:cs typeface="Concert One"/>
              <a:sym typeface="Concert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8" name="Google Shape;228;p19"/>
          <p:cNvSpPr txBox="1"/>
          <p:nvPr>
            <p:ph idx="1" type="body"/>
          </p:nvPr>
        </p:nvSpPr>
        <p:spPr>
          <a:xfrm>
            <a:off x="311700" y="9628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600">
                <a:latin typeface="Comfortaa"/>
                <a:ea typeface="Comfortaa"/>
                <a:cs typeface="Comfortaa"/>
                <a:sym typeface="Comfortaa"/>
              </a:rPr>
              <a:t>Cuando creamos una página web, el navegador se va a una página de un IP</a:t>
            </a:r>
            <a:endParaRPr sz="1600">
              <a:latin typeface="Comfortaa"/>
              <a:ea typeface="Comfortaa"/>
              <a:cs typeface="Comfortaa"/>
              <a:sym typeface="Comfortaa"/>
            </a:endParaRPr>
          </a:p>
        </p:txBody>
      </p:sp>
      <p:pic>
        <p:nvPicPr>
          <p:cNvPr id="229" name="Google Shape;229;p19"/>
          <p:cNvPicPr preferRelativeResize="0"/>
          <p:nvPr/>
        </p:nvPicPr>
        <p:blipFill rotWithShape="1">
          <a:blip r:embed="rId4">
            <a:alphaModFix/>
          </a:blip>
          <a:srcRect b="0" l="0" r="9739" t="0"/>
          <a:stretch/>
        </p:blipFill>
        <p:spPr>
          <a:xfrm>
            <a:off x="160675" y="1581350"/>
            <a:ext cx="8253800" cy="3237001"/>
          </a:xfrm>
          <a:prstGeom prst="rect">
            <a:avLst/>
          </a:prstGeom>
          <a:noFill/>
          <a:ln>
            <a:noFill/>
          </a:ln>
        </p:spPr>
      </p:pic>
      <p:pic>
        <p:nvPicPr>
          <p:cNvPr id="230" name="Google Shape;230;p19"/>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6" name="Google Shape;236;p20"/>
          <p:cNvSpPr txBox="1"/>
          <p:nvPr>
            <p:ph idx="1" type="body"/>
          </p:nvPr>
        </p:nvSpPr>
        <p:spPr>
          <a:xfrm>
            <a:off x="643400" y="962875"/>
            <a:ext cx="7671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latin typeface="Comfortaa"/>
                <a:ea typeface="Comfortaa"/>
                <a:cs typeface="Comfortaa"/>
                <a:sym typeface="Comfortaa"/>
              </a:rPr>
              <a:t>Entonces hace una petición al servidor pidiéndole una copia  y como respuesta tenemos la página web que tú ves en vivo.</a:t>
            </a:r>
            <a:endParaRPr>
              <a:latin typeface="Comfortaa"/>
              <a:ea typeface="Comfortaa"/>
              <a:cs typeface="Comfortaa"/>
              <a:sym typeface="Comfortaa"/>
            </a:endParaRPr>
          </a:p>
        </p:txBody>
      </p:sp>
      <p:pic>
        <p:nvPicPr>
          <p:cNvPr id="237" name="Google Shape;237;p20"/>
          <p:cNvPicPr preferRelativeResize="0"/>
          <p:nvPr/>
        </p:nvPicPr>
        <p:blipFill rotWithShape="1">
          <a:blip r:embed="rId4">
            <a:alphaModFix/>
          </a:blip>
          <a:srcRect b="0" l="0" r="0" t="0"/>
          <a:stretch/>
        </p:blipFill>
        <p:spPr>
          <a:xfrm>
            <a:off x="1340375" y="1750750"/>
            <a:ext cx="5975224" cy="3226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3" name="Google Shape;243;p21"/>
          <p:cNvSpPr txBox="1"/>
          <p:nvPr>
            <p:ph idx="1" type="body"/>
          </p:nvPr>
        </p:nvSpPr>
        <p:spPr>
          <a:xfrm>
            <a:off x="311700" y="9628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s">
                <a:latin typeface="Comfortaa"/>
                <a:ea typeface="Comfortaa"/>
                <a:cs typeface="Comfortaa"/>
                <a:sym typeface="Comfortaa"/>
              </a:rPr>
              <a:t>Los navegadores renderizan (visualizan) la información para hacerla visible del código a como lo ves en pantalla.</a:t>
            </a:r>
            <a:endParaRPr>
              <a:latin typeface="Comfortaa"/>
              <a:ea typeface="Comfortaa"/>
              <a:cs typeface="Comfortaa"/>
              <a:sym typeface="Comfortaa"/>
            </a:endParaRPr>
          </a:p>
        </p:txBody>
      </p:sp>
      <p:sp>
        <p:nvSpPr>
          <p:cNvPr id="244" name="Google Shape;244;p21"/>
          <p:cNvSpPr txBox="1"/>
          <p:nvPr>
            <p:ph type="title"/>
          </p:nvPr>
        </p:nvSpPr>
        <p:spPr>
          <a:xfrm>
            <a:off x="147175" y="155875"/>
            <a:ext cx="3749400" cy="48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NAVEGADORES</a:t>
            </a:r>
            <a:endParaRPr>
              <a:solidFill>
                <a:srgbClr val="FFD966"/>
              </a:solidFill>
              <a:latin typeface="Concert One"/>
              <a:ea typeface="Concert One"/>
              <a:cs typeface="Concert One"/>
              <a:sym typeface="Concert One"/>
            </a:endParaRPr>
          </a:p>
        </p:txBody>
      </p:sp>
      <p:pic>
        <p:nvPicPr>
          <p:cNvPr id="245" name="Google Shape;245;p21"/>
          <p:cNvPicPr preferRelativeResize="0"/>
          <p:nvPr/>
        </p:nvPicPr>
        <p:blipFill rotWithShape="1">
          <a:blip r:embed="rId4">
            <a:alphaModFix/>
          </a:blip>
          <a:srcRect b="0" l="0" r="0" t="0"/>
          <a:stretch/>
        </p:blipFill>
        <p:spPr>
          <a:xfrm>
            <a:off x="2166613" y="1839900"/>
            <a:ext cx="4562475" cy="3143250"/>
          </a:xfrm>
          <a:prstGeom prst="rect">
            <a:avLst/>
          </a:prstGeom>
          <a:noFill/>
          <a:ln>
            <a:noFill/>
          </a:ln>
        </p:spPr>
      </p:pic>
      <p:pic>
        <p:nvPicPr>
          <p:cNvPr id="246" name="Google Shape;246;p21"/>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4"/>
          <p:cNvSpPr txBox="1"/>
          <p:nvPr/>
        </p:nvSpPr>
        <p:spPr>
          <a:xfrm>
            <a:off x="305700" y="1254450"/>
            <a:ext cx="4416900" cy="36273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0"/>
              </a:spcBef>
              <a:spcAft>
                <a:spcPts val="0"/>
              </a:spcAft>
              <a:buClr>
                <a:srgbClr val="000000"/>
              </a:buClr>
              <a:buSzPts val="1500"/>
              <a:buFont typeface="Arial"/>
              <a:buNone/>
            </a:pPr>
            <a:r>
              <a:rPr b="0" i="0" lang="es" sz="1500" u="none" cap="none" strike="noStrike">
                <a:solidFill>
                  <a:schemeClr val="dk1"/>
                </a:solidFill>
                <a:latin typeface="Poppins"/>
                <a:ea typeface="Poppins"/>
                <a:cs typeface="Poppins"/>
                <a:sym typeface="Poppins"/>
              </a:rPr>
              <a:t>Es un programa educativo extracurricular con una duración de </a:t>
            </a:r>
            <a:r>
              <a:rPr b="1" i="0" lang="es" sz="1500" u="none" cap="none" strike="noStrike">
                <a:solidFill>
                  <a:srgbClr val="674EA7"/>
                </a:solidFill>
                <a:latin typeface="Poppins"/>
                <a:ea typeface="Poppins"/>
                <a:cs typeface="Poppins"/>
                <a:sym typeface="Poppins"/>
              </a:rPr>
              <a:t>40 horas teóricas y prácticas</a:t>
            </a:r>
            <a:r>
              <a:rPr b="0" i="0" lang="es" sz="1500" u="none" cap="none" strike="noStrike">
                <a:solidFill>
                  <a:schemeClr val="dk1"/>
                </a:solidFill>
                <a:latin typeface="Poppins"/>
                <a:ea typeface="Poppins"/>
                <a:cs typeface="Poppins"/>
                <a:sym typeface="Poppins"/>
              </a:rPr>
              <a:t>. Buscamos proveer a las jóvenes mexicanas con </a:t>
            </a:r>
            <a:r>
              <a:rPr b="1" i="0" lang="es" sz="1500" u="none" cap="none" strike="noStrike">
                <a:solidFill>
                  <a:srgbClr val="674EA7"/>
                </a:solidFill>
                <a:latin typeface="Poppins"/>
                <a:ea typeface="Poppins"/>
                <a:cs typeface="Poppins"/>
                <a:sym typeface="Poppins"/>
              </a:rPr>
              <a:t>habilidades digitales y empleabilidad, </a:t>
            </a:r>
            <a:r>
              <a:rPr b="0" i="0" lang="es" sz="1500" u="none" cap="none" strike="noStrike">
                <a:solidFill>
                  <a:schemeClr val="dk1"/>
                </a:solidFill>
                <a:latin typeface="Poppins"/>
                <a:ea typeface="Poppins"/>
                <a:cs typeface="Poppins"/>
                <a:sym typeface="Poppins"/>
              </a:rPr>
              <a:t>a través de la enseñanza de programación web y creación de su primer perfilamiento laboral.</a:t>
            </a:r>
            <a:endParaRPr b="0" i="0" sz="1500" u="none" cap="none" strike="noStrike">
              <a:solidFill>
                <a:schemeClr val="dk1"/>
              </a:solidFill>
              <a:latin typeface="Poppins"/>
              <a:ea typeface="Poppins"/>
              <a:cs typeface="Poppins"/>
              <a:sym typeface="Poppins"/>
            </a:endParaRPr>
          </a:p>
          <a:p>
            <a:pPr indent="0" lvl="0" marL="0" marR="0" rtl="0" algn="l">
              <a:lnSpc>
                <a:spcPct val="107000"/>
              </a:lnSpc>
              <a:spcBef>
                <a:spcPts val="0"/>
              </a:spcBef>
              <a:spcAft>
                <a:spcPts val="0"/>
              </a:spcAft>
              <a:buClr>
                <a:srgbClr val="000000"/>
              </a:buClr>
              <a:buSzPts val="1500"/>
              <a:buFont typeface="Arial"/>
              <a:buNone/>
            </a:pPr>
            <a:r>
              <a:t/>
            </a:r>
            <a:endParaRPr b="0" i="0" sz="1500" u="none" cap="none" strike="noStrike">
              <a:solidFill>
                <a:schemeClr val="dk1"/>
              </a:solidFill>
              <a:latin typeface="Poppins"/>
              <a:ea typeface="Poppins"/>
              <a:cs typeface="Poppins"/>
              <a:sym typeface="Poppins"/>
            </a:endParaRPr>
          </a:p>
          <a:p>
            <a:pPr indent="0" lvl="0" marL="0" marR="0" rtl="0" algn="l">
              <a:lnSpc>
                <a:spcPct val="107000"/>
              </a:lnSpc>
              <a:spcBef>
                <a:spcPts val="0"/>
              </a:spcBef>
              <a:spcAft>
                <a:spcPts val="0"/>
              </a:spcAft>
              <a:buClr>
                <a:srgbClr val="000000"/>
              </a:buClr>
              <a:buSzPts val="1500"/>
              <a:buFont typeface="Arial"/>
              <a:buNone/>
            </a:pPr>
            <a:r>
              <a:rPr b="0" i="0" lang="es" sz="1500" u="none" cap="none" strike="noStrike">
                <a:solidFill>
                  <a:schemeClr val="dk1"/>
                </a:solidFill>
                <a:latin typeface="Poppins"/>
                <a:ea typeface="Poppins"/>
                <a:cs typeface="Poppins"/>
                <a:sym typeface="Poppins"/>
              </a:rPr>
              <a:t>Tenemos como finalidad </a:t>
            </a:r>
            <a:r>
              <a:rPr b="1" i="0" lang="es" sz="1500" u="none" cap="none" strike="noStrike">
                <a:solidFill>
                  <a:srgbClr val="674EA7"/>
                </a:solidFill>
                <a:latin typeface="Poppins"/>
                <a:ea typeface="Poppins"/>
                <a:cs typeface="Poppins"/>
                <a:sym typeface="Poppins"/>
              </a:rPr>
              <a:t>romper la brecha de género existente</a:t>
            </a:r>
            <a:r>
              <a:rPr b="0" i="0" lang="es" sz="1500" u="none" cap="none" strike="noStrike">
                <a:solidFill>
                  <a:schemeClr val="dk1"/>
                </a:solidFill>
                <a:latin typeface="Poppins"/>
                <a:ea typeface="Poppins"/>
                <a:cs typeface="Poppins"/>
                <a:sym typeface="Poppins"/>
              </a:rPr>
              <a:t> en temas relacionados con Ciencia y Tecnología a nivel académico y laboral, con conocimiento que impulsará la carrera profesional de jóvenes mujeres en México. </a:t>
            </a:r>
            <a:endParaRPr b="0" i="0" sz="1800" u="none" cap="none" strike="noStrike">
              <a:solidFill>
                <a:schemeClr val="dk1"/>
              </a:solidFill>
              <a:latin typeface="Poppins"/>
              <a:ea typeface="Poppins"/>
              <a:cs typeface="Poppins"/>
              <a:sym typeface="Poppins"/>
            </a:endParaRPr>
          </a:p>
        </p:txBody>
      </p:sp>
      <p:pic>
        <p:nvPicPr>
          <p:cNvPr id="64" name="Google Shape;64;p4"/>
          <p:cNvPicPr preferRelativeResize="0"/>
          <p:nvPr/>
        </p:nvPicPr>
        <p:blipFill rotWithShape="1">
          <a:blip r:embed="rId3">
            <a:alphaModFix/>
          </a:blip>
          <a:srcRect b="-26023" l="0" r="-26007" t="0"/>
          <a:stretch/>
        </p:blipFill>
        <p:spPr>
          <a:xfrm>
            <a:off x="87650" y="117600"/>
            <a:ext cx="5394150" cy="1530276"/>
          </a:xfrm>
          <a:prstGeom prst="rect">
            <a:avLst/>
          </a:prstGeom>
          <a:noFill/>
          <a:ln>
            <a:noFill/>
          </a:ln>
        </p:spPr>
      </p:pic>
      <p:pic>
        <p:nvPicPr>
          <p:cNvPr id="65" name="Google Shape;65;p4"/>
          <p:cNvPicPr preferRelativeResize="0"/>
          <p:nvPr/>
        </p:nvPicPr>
        <p:blipFill rotWithShape="1">
          <a:blip r:embed="rId4">
            <a:alphaModFix/>
          </a:blip>
          <a:srcRect b="0" l="0" r="0" t="0"/>
          <a:stretch/>
        </p:blipFill>
        <p:spPr>
          <a:xfrm>
            <a:off x="4675125" y="808700"/>
            <a:ext cx="4316473" cy="41076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2" name="Google Shape;252;p22"/>
          <p:cNvSpPr txBox="1"/>
          <p:nvPr>
            <p:ph type="title"/>
          </p:nvPr>
        </p:nvSpPr>
        <p:spPr>
          <a:xfrm>
            <a:off x="147175" y="155875"/>
            <a:ext cx="3749400" cy="48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Un proyecto WEB</a:t>
            </a:r>
            <a:endParaRPr>
              <a:solidFill>
                <a:srgbClr val="FFD966"/>
              </a:solidFill>
              <a:latin typeface="Concert One"/>
              <a:ea typeface="Concert One"/>
              <a:cs typeface="Concert One"/>
              <a:sym typeface="Concert One"/>
            </a:endParaRPr>
          </a:p>
        </p:txBody>
      </p:sp>
      <p:pic>
        <p:nvPicPr>
          <p:cNvPr id="253" name="Google Shape;253;p22"/>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pic>
        <p:nvPicPr>
          <p:cNvPr id="254" name="Google Shape;254;p22"/>
          <p:cNvPicPr preferRelativeResize="0"/>
          <p:nvPr/>
        </p:nvPicPr>
        <p:blipFill rotWithShape="1">
          <a:blip r:embed="rId5">
            <a:alphaModFix/>
          </a:blip>
          <a:srcRect b="0" l="0" r="0" t="0"/>
          <a:stretch/>
        </p:blipFill>
        <p:spPr>
          <a:xfrm>
            <a:off x="3074898" y="971577"/>
            <a:ext cx="3681574" cy="3926998"/>
          </a:xfrm>
          <a:prstGeom prst="rect">
            <a:avLst/>
          </a:prstGeom>
          <a:noFill/>
          <a:ln>
            <a:noFill/>
          </a:ln>
        </p:spPr>
      </p:pic>
      <p:sp>
        <p:nvSpPr>
          <p:cNvPr id="255" name="Google Shape;255;p22"/>
          <p:cNvSpPr txBox="1"/>
          <p:nvPr/>
        </p:nvSpPr>
        <p:spPr>
          <a:xfrm>
            <a:off x="943775" y="1360225"/>
            <a:ext cx="2641500" cy="11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rgbClr val="666666"/>
                </a:solidFill>
                <a:latin typeface="Comfortaa"/>
                <a:ea typeface="Comfortaa"/>
                <a:cs typeface="Comfortaa"/>
                <a:sym typeface="Comfortaa"/>
              </a:rPr>
              <a:t>Front-End</a:t>
            </a:r>
            <a:endParaRPr b="0" i="0" sz="2100" u="none" cap="none" strike="noStrike">
              <a:solidFill>
                <a:srgbClr val="666666"/>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rgbClr val="666666"/>
                </a:solidFill>
                <a:latin typeface="Comfortaa"/>
                <a:ea typeface="Comfortaa"/>
                <a:cs typeface="Comfortaa"/>
                <a:sym typeface="Comfortaa"/>
              </a:rPr>
              <a:t>Development</a:t>
            </a:r>
            <a:endParaRPr b="0" i="0" sz="2100" u="none" cap="none" strike="noStrike">
              <a:solidFill>
                <a:srgbClr val="666666"/>
              </a:solidFill>
              <a:latin typeface="Comfortaa"/>
              <a:ea typeface="Comfortaa"/>
              <a:cs typeface="Comfortaa"/>
              <a:sym typeface="Comfortaa"/>
            </a:endParaRPr>
          </a:p>
        </p:txBody>
      </p:sp>
      <p:sp>
        <p:nvSpPr>
          <p:cNvPr id="256" name="Google Shape;256;p22"/>
          <p:cNvSpPr txBox="1"/>
          <p:nvPr/>
        </p:nvSpPr>
        <p:spPr>
          <a:xfrm>
            <a:off x="943775" y="3240475"/>
            <a:ext cx="2641500" cy="11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rgbClr val="666666"/>
                </a:solidFill>
                <a:latin typeface="Comfortaa"/>
                <a:ea typeface="Comfortaa"/>
                <a:cs typeface="Comfortaa"/>
                <a:sym typeface="Comfortaa"/>
              </a:rPr>
              <a:t>Back-End</a:t>
            </a:r>
            <a:endParaRPr b="0" i="0" sz="2100" u="none" cap="none" strike="noStrike">
              <a:solidFill>
                <a:srgbClr val="666666"/>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rgbClr val="666666"/>
                </a:solidFill>
                <a:latin typeface="Comfortaa"/>
                <a:ea typeface="Comfortaa"/>
                <a:cs typeface="Comfortaa"/>
                <a:sym typeface="Comfortaa"/>
              </a:rPr>
              <a:t>Development</a:t>
            </a:r>
            <a:endParaRPr b="0" i="0" sz="2100" u="none" cap="none" strike="noStrike">
              <a:solidFill>
                <a:srgbClr val="666666"/>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2" name="Google Shape;26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3" name="Google Shape;263;p23"/>
          <p:cNvPicPr preferRelativeResize="0"/>
          <p:nvPr/>
        </p:nvPicPr>
        <p:blipFill rotWithShape="1">
          <a:blip r:embed="rId3">
            <a:alphaModFix/>
          </a:blip>
          <a:srcRect b="0" l="0" r="0" t="0"/>
          <a:stretch/>
        </p:blipFill>
        <p:spPr>
          <a:xfrm>
            <a:off x="0" y="-611276"/>
            <a:ext cx="9144002" cy="60183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9" name="Google Shape;269;p24"/>
          <p:cNvSpPr txBox="1"/>
          <p:nvPr>
            <p:ph type="title"/>
          </p:nvPr>
        </p:nvSpPr>
        <p:spPr>
          <a:xfrm>
            <a:off x="147175" y="155875"/>
            <a:ext cx="3749400" cy="48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Un Proyecto WEB</a:t>
            </a:r>
            <a:endParaRPr>
              <a:solidFill>
                <a:srgbClr val="FFD966"/>
              </a:solidFill>
              <a:latin typeface="Concert One"/>
              <a:ea typeface="Concert One"/>
              <a:cs typeface="Concert One"/>
              <a:sym typeface="Concert One"/>
            </a:endParaRPr>
          </a:p>
        </p:txBody>
      </p:sp>
      <p:pic>
        <p:nvPicPr>
          <p:cNvPr id="270" name="Google Shape;270;p24"/>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pic>
        <p:nvPicPr>
          <p:cNvPr id="271" name="Google Shape;271;p24"/>
          <p:cNvPicPr preferRelativeResize="0"/>
          <p:nvPr/>
        </p:nvPicPr>
        <p:blipFill rotWithShape="1">
          <a:blip r:embed="rId5">
            <a:alphaModFix/>
          </a:blip>
          <a:srcRect b="0" l="0" r="0" t="0"/>
          <a:stretch/>
        </p:blipFill>
        <p:spPr>
          <a:xfrm>
            <a:off x="2190750" y="845563"/>
            <a:ext cx="4762500" cy="370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7" name="Google Shape;277;p25"/>
          <p:cNvSpPr txBox="1"/>
          <p:nvPr>
            <p:ph idx="1" type="body"/>
          </p:nvPr>
        </p:nvSpPr>
        <p:spPr>
          <a:xfrm>
            <a:off x="5767675" y="899650"/>
            <a:ext cx="33024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s">
                <a:solidFill>
                  <a:srgbClr val="FFFFFF"/>
                </a:solidFill>
                <a:latin typeface="Didact Gothic"/>
                <a:ea typeface="Didact Gothic"/>
                <a:cs typeface="Didact Gothic"/>
                <a:sym typeface="Didact Gothic"/>
              </a:rPr>
              <a:t>Diseño Web </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	Usabilidad y UX</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	Diseño Visual</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	Markups y estilos</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Desarrollo de interacciones </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	JQuery (AJAX y Javascript)</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0"/>
              </a:spcAft>
              <a:buSzPct val="117647"/>
              <a:buNone/>
            </a:pPr>
            <a:r>
              <a:rPr b="1" lang="es">
                <a:solidFill>
                  <a:srgbClr val="FFFFFF"/>
                </a:solidFill>
                <a:latin typeface="Didact Gothic"/>
                <a:ea typeface="Didact Gothic"/>
                <a:cs typeface="Didact Gothic"/>
                <a:sym typeface="Didact Gothic"/>
              </a:rPr>
              <a:t>Consumo de webservices</a:t>
            </a:r>
            <a:endParaRPr b="1">
              <a:solidFill>
                <a:srgbClr val="FFFFFF"/>
              </a:solidFill>
              <a:latin typeface="Didact Gothic"/>
              <a:ea typeface="Didact Gothic"/>
              <a:cs typeface="Didact Gothic"/>
              <a:sym typeface="Didact Gothic"/>
            </a:endParaRPr>
          </a:p>
          <a:p>
            <a:pPr indent="0" lvl="0" marL="0" rtl="0" algn="l">
              <a:lnSpc>
                <a:spcPct val="115000"/>
              </a:lnSpc>
              <a:spcBef>
                <a:spcPts val="1600"/>
              </a:spcBef>
              <a:spcAft>
                <a:spcPts val="1600"/>
              </a:spcAft>
              <a:buClr>
                <a:schemeClr val="dk1"/>
              </a:buClr>
              <a:buSzPct val="61110"/>
              <a:buFont typeface="Arial"/>
              <a:buNone/>
            </a:pPr>
            <a:r>
              <a:t/>
            </a:r>
            <a:endParaRPr b="1">
              <a:solidFill>
                <a:schemeClr val="lt1"/>
              </a:solidFill>
              <a:latin typeface="Didact Gothic"/>
              <a:ea typeface="Didact Gothic"/>
              <a:cs typeface="Didact Gothic"/>
              <a:sym typeface="Didact Gothic"/>
            </a:endParaRPr>
          </a:p>
        </p:txBody>
      </p:sp>
      <p:pic>
        <p:nvPicPr>
          <p:cNvPr id="278" name="Google Shape;278;p25"/>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
        <p:nvSpPr>
          <p:cNvPr id="279" name="Google Shape;279;p25"/>
          <p:cNvSpPr txBox="1"/>
          <p:nvPr/>
        </p:nvSpPr>
        <p:spPr>
          <a:xfrm>
            <a:off x="549525" y="105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rgbClr val="351C75"/>
                </a:solidFill>
                <a:latin typeface="Concert One"/>
                <a:ea typeface="Concert One"/>
                <a:cs typeface="Concert One"/>
                <a:sym typeface="Concert One"/>
              </a:rPr>
              <a:t>Front-End Development</a:t>
            </a:r>
            <a:endParaRPr b="0" i="0" sz="2800" u="none" cap="none" strike="noStrike">
              <a:solidFill>
                <a:srgbClr val="351C75"/>
              </a:solidFill>
              <a:latin typeface="Concert One"/>
              <a:ea typeface="Concert One"/>
              <a:cs typeface="Concert One"/>
              <a:sym typeface="Concert One"/>
            </a:endParaRPr>
          </a:p>
        </p:txBody>
      </p:sp>
      <p:pic>
        <p:nvPicPr>
          <p:cNvPr id="280" name="Google Shape;280;p25"/>
          <p:cNvPicPr preferRelativeResize="0"/>
          <p:nvPr/>
        </p:nvPicPr>
        <p:blipFill rotWithShape="1">
          <a:blip r:embed="rId5">
            <a:alphaModFix/>
          </a:blip>
          <a:srcRect b="0" l="50447" r="0" t="0"/>
          <a:stretch/>
        </p:blipFill>
        <p:spPr>
          <a:xfrm>
            <a:off x="926900" y="678000"/>
            <a:ext cx="325660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6" name="Google Shape;286;p26"/>
          <p:cNvSpPr txBox="1"/>
          <p:nvPr>
            <p:ph idx="1" type="body"/>
          </p:nvPr>
        </p:nvSpPr>
        <p:spPr>
          <a:xfrm>
            <a:off x="5126450" y="1197100"/>
            <a:ext cx="3744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1700">
                <a:solidFill>
                  <a:schemeClr val="lt1"/>
                </a:solidFill>
                <a:latin typeface="Comfortaa"/>
                <a:ea typeface="Comfortaa"/>
                <a:cs typeface="Comfortaa"/>
                <a:sym typeface="Comfortaa"/>
              </a:rPr>
              <a:t>Manejo de base de datos</a:t>
            </a:r>
            <a:endParaRPr b="1" sz="1700">
              <a:solidFill>
                <a:schemeClr val="lt1"/>
              </a:solidFill>
              <a:latin typeface="Comfortaa"/>
              <a:ea typeface="Comfortaa"/>
              <a:cs typeface="Comfortaa"/>
              <a:sym typeface="Comfortaa"/>
            </a:endParaRPr>
          </a:p>
          <a:p>
            <a:pPr indent="0" lvl="0" marL="0" rtl="0" algn="l">
              <a:lnSpc>
                <a:spcPct val="115000"/>
              </a:lnSpc>
              <a:spcBef>
                <a:spcPts val="1600"/>
              </a:spcBef>
              <a:spcAft>
                <a:spcPts val="0"/>
              </a:spcAft>
              <a:buSzPts val="1800"/>
              <a:buNone/>
            </a:pPr>
            <a:r>
              <a:rPr lang="es" sz="1700">
                <a:solidFill>
                  <a:schemeClr val="lt1"/>
                </a:solidFill>
                <a:latin typeface="Comfortaa"/>
                <a:ea typeface="Comfortaa"/>
                <a:cs typeface="Comfortaa"/>
                <a:sym typeface="Comfortaa"/>
              </a:rPr>
              <a:t>	Php, Ruby, Python, entre otros.</a:t>
            </a:r>
            <a:endParaRPr sz="1700">
              <a:solidFill>
                <a:schemeClr val="lt1"/>
              </a:solidFill>
              <a:latin typeface="Comfortaa"/>
              <a:ea typeface="Comfortaa"/>
              <a:cs typeface="Comfortaa"/>
              <a:sym typeface="Comfortaa"/>
            </a:endParaRPr>
          </a:p>
          <a:p>
            <a:pPr indent="0" lvl="0" marL="0" rtl="0" algn="l">
              <a:lnSpc>
                <a:spcPct val="115000"/>
              </a:lnSpc>
              <a:spcBef>
                <a:spcPts val="1600"/>
              </a:spcBef>
              <a:spcAft>
                <a:spcPts val="0"/>
              </a:spcAft>
              <a:buSzPts val="1800"/>
              <a:buNone/>
            </a:pPr>
            <a:r>
              <a:rPr lang="es" sz="1700">
                <a:solidFill>
                  <a:schemeClr val="lt1"/>
                </a:solidFill>
                <a:latin typeface="Comfortaa"/>
                <a:ea typeface="Comfortaa"/>
                <a:cs typeface="Comfortaa"/>
                <a:sym typeface="Comfortaa"/>
              </a:rPr>
              <a:t>	SQL, MySQL.</a:t>
            </a:r>
            <a:endParaRPr sz="1700">
              <a:solidFill>
                <a:schemeClr val="lt1"/>
              </a:solidFill>
              <a:latin typeface="Comfortaa"/>
              <a:ea typeface="Comfortaa"/>
              <a:cs typeface="Comfortaa"/>
              <a:sym typeface="Comfortaa"/>
            </a:endParaRPr>
          </a:p>
          <a:p>
            <a:pPr indent="0" lvl="0" marL="0" rtl="0" algn="l">
              <a:lnSpc>
                <a:spcPct val="115000"/>
              </a:lnSpc>
              <a:spcBef>
                <a:spcPts val="1600"/>
              </a:spcBef>
              <a:spcAft>
                <a:spcPts val="0"/>
              </a:spcAft>
              <a:buSzPts val="1800"/>
              <a:buNone/>
            </a:pPr>
            <a:r>
              <a:rPr b="1" lang="es" sz="1700">
                <a:solidFill>
                  <a:schemeClr val="lt1"/>
                </a:solidFill>
                <a:latin typeface="Comfortaa"/>
                <a:ea typeface="Comfortaa"/>
                <a:cs typeface="Comfortaa"/>
                <a:sym typeface="Comfortaa"/>
              </a:rPr>
              <a:t>Estructuración de web services</a:t>
            </a:r>
            <a:endParaRPr b="1" sz="1700">
              <a:solidFill>
                <a:schemeClr val="lt1"/>
              </a:solidFill>
              <a:latin typeface="Comfortaa"/>
              <a:ea typeface="Comfortaa"/>
              <a:cs typeface="Comfortaa"/>
              <a:sym typeface="Comfortaa"/>
            </a:endParaRPr>
          </a:p>
          <a:p>
            <a:pPr indent="0" lvl="0" marL="0" rtl="0" algn="l">
              <a:lnSpc>
                <a:spcPct val="115000"/>
              </a:lnSpc>
              <a:spcBef>
                <a:spcPts val="1600"/>
              </a:spcBef>
              <a:spcAft>
                <a:spcPts val="1600"/>
              </a:spcAft>
              <a:buSzPts val="1800"/>
              <a:buNone/>
            </a:pPr>
            <a:r>
              <a:rPr lang="es" sz="1700">
                <a:solidFill>
                  <a:schemeClr val="lt1"/>
                </a:solidFill>
                <a:latin typeface="Comfortaa"/>
                <a:ea typeface="Comfortaa"/>
                <a:cs typeface="Comfortaa"/>
                <a:sym typeface="Comfortaa"/>
              </a:rPr>
              <a:t>	XML y JSON</a:t>
            </a:r>
            <a:endParaRPr sz="1700">
              <a:solidFill>
                <a:schemeClr val="lt1"/>
              </a:solidFill>
              <a:latin typeface="Comfortaa"/>
              <a:ea typeface="Comfortaa"/>
              <a:cs typeface="Comfortaa"/>
              <a:sym typeface="Comfortaa"/>
            </a:endParaRPr>
          </a:p>
        </p:txBody>
      </p:sp>
      <p:pic>
        <p:nvPicPr>
          <p:cNvPr id="287" name="Google Shape;287;p26"/>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pic>
        <p:nvPicPr>
          <p:cNvPr id="288" name="Google Shape;288;p26"/>
          <p:cNvPicPr preferRelativeResize="0"/>
          <p:nvPr/>
        </p:nvPicPr>
        <p:blipFill rotWithShape="1">
          <a:blip r:embed="rId5">
            <a:alphaModFix/>
          </a:blip>
          <a:srcRect b="0" l="0" r="50448" t="0"/>
          <a:stretch/>
        </p:blipFill>
        <p:spPr>
          <a:xfrm>
            <a:off x="961709" y="958125"/>
            <a:ext cx="3256600" cy="3429000"/>
          </a:xfrm>
          <a:prstGeom prst="rect">
            <a:avLst/>
          </a:prstGeom>
          <a:noFill/>
          <a:ln>
            <a:noFill/>
          </a:ln>
        </p:spPr>
      </p:pic>
      <p:sp>
        <p:nvSpPr>
          <p:cNvPr id="289" name="Google Shape;289;p26"/>
          <p:cNvSpPr txBox="1"/>
          <p:nvPr/>
        </p:nvSpPr>
        <p:spPr>
          <a:xfrm>
            <a:off x="549525" y="2292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rgbClr val="351C75"/>
                </a:solidFill>
                <a:latin typeface="Concert One"/>
                <a:ea typeface="Concert One"/>
                <a:cs typeface="Concert One"/>
                <a:sym typeface="Concert One"/>
              </a:rPr>
              <a:t>Back-End Development</a:t>
            </a:r>
            <a:endParaRPr b="0" i="0" sz="2800" u="none" cap="none" strike="noStrike">
              <a:solidFill>
                <a:srgbClr val="351C75"/>
              </a:solidFill>
              <a:latin typeface="Concert One"/>
              <a:ea typeface="Concert One"/>
              <a:cs typeface="Concert One"/>
              <a:sym typeface="Concert O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95" name="Google Shape;295;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296" name="Google Shape;296;p27"/>
          <p:cNvPicPr preferRelativeResize="0"/>
          <p:nvPr/>
        </p:nvPicPr>
        <p:blipFill rotWithShape="1">
          <a:blip r:embed="rId3">
            <a:alphaModFix/>
          </a:blip>
          <a:srcRect b="0" l="0" r="0" t="0"/>
          <a:stretch/>
        </p:blipFill>
        <p:spPr>
          <a:xfrm>
            <a:off x="0" y="4465"/>
            <a:ext cx="9144003" cy="5134572"/>
          </a:xfrm>
          <a:prstGeom prst="rect">
            <a:avLst/>
          </a:prstGeom>
          <a:noFill/>
          <a:ln>
            <a:noFill/>
          </a:ln>
        </p:spPr>
      </p:pic>
      <p:sp>
        <p:nvSpPr>
          <p:cNvPr id="297" name="Google Shape;297;p27"/>
          <p:cNvSpPr txBox="1"/>
          <p:nvPr/>
        </p:nvSpPr>
        <p:spPr>
          <a:xfrm>
            <a:off x="1430600" y="2149988"/>
            <a:ext cx="45510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s" sz="2600" u="none" cap="none" strike="noStrike">
                <a:solidFill>
                  <a:srgbClr val="351C75"/>
                </a:solidFill>
                <a:highlight>
                  <a:srgbClr val="FFD966"/>
                </a:highlight>
                <a:latin typeface="Concert One"/>
                <a:ea typeface="Concert One"/>
                <a:cs typeface="Concert One"/>
                <a:sym typeface="Concert One"/>
              </a:rPr>
              <a:t>¡VAMOS A BREAK!</a:t>
            </a:r>
            <a:endParaRPr b="0" i="0" sz="2600" u="none" cap="none" strike="noStrike">
              <a:solidFill>
                <a:srgbClr val="351C75"/>
              </a:solidFill>
              <a:highlight>
                <a:srgbClr val="FFD966"/>
              </a:highlight>
              <a:latin typeface="Concert One"/>
              <a:ea typeface="Concert One"/>
              <a:cs typeface="Concert One"/>
              <a:sym typeface="Concert One"/>
            </a:endParaRPr>
          </a:p>
          <a:p>
            <a:pPr indent="0" lvl="0" marL="0" marR="0" rtl="0" algn="ctr">
              <a:lnSpc>
                <a:spcPct val="100000"/>
              </a:lnSpc>
              <a:spcBef>
                <a:spcPts val="0"/>
              </a:spcBef>
              <a:spcAft>
                <a:spcPts val="0"/>
              </a:spcAft>
              <a:buClr>
                <a:srgbClr val="000000"/>
              </a:buClr>
              <a:buSzPts val="2600"/>
              <a:buFont typeface="Arial"/>
              <a:buNone/>
            </a:pPr>
            <a:r>
              <a:rPr b="0" i="0" lang="es" sz="2600" u="none" cap="none" strike="noStrike">
                <a:solidFill>
                  <a:srgbClr val="351C75"/>
                </a:solidFill>
                <a:highlight>
                  <a:srgbClr val="FFD966"/>
                </a:highlight>
                <a:latin typeface="Concert One"/>
                <a:ea typeface="Concert One"/>
                <a:cs typeface="Concert One"/>
                <a:sym typeface="Concert One"/>
              </a:rPr>
              <a:t>(30 MINUTOS)</a:t>
            </a:r>
            <a:endParaRPr b="0" i="0" sz="2600" u="none" cap="none" strike="noStrike">
              <a:solidFill>
                <a:srgbClr val="351C75"/>
              </a:solidFill>
              <a:highlight>
                <a:srgbClr val="FFD966"/>
              </a:highlight>
              <a:latin typeface="Concert One"/>
              <a:ea typeface="Concert One"/>
              <a:cs typeface="Concert One"/>
              <a:sym typeface="Concert One"/>
            </a:endParaRPr>
          </a:p>
        </p:txBody>
      </p:sp>
      <p:sp>
        <p:nvSpPr>
          <p:cNvPr id="298" name="Google Shape;298;p27"/>
          <p:cNvSpPr/>
          <p:nvPr/>
        </p:nvSpPr>
        <p:spPr>
          <a:xfrm>
            <a:off x="3091425" y="4210750"/>
            <a:ext cx="2149800" cy="932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4" name="Google Shape;304;p28"/>
          <p:cNvSpPr txBox="1"/>
          <p:nvPr>
            <p:ph type="title"/>
          </p:nvPr>
        </p:nvSpPr>
        <p:spPr>
          <a:xfrm>
            <a:off x="311700" y="322550"/>
            <a:ext cx="3446400" cy="572700"/>
          </a:xfrm>
          <a:prstGeom prst="rect">
            <a:avLst/>
          </a:prstGeom>
          <a:noFill/>
          <a:ln>
            <a:noFill/>
          </a:ln>
        </p:spPr>
        <p:txBody>
          <a:bodyPr anchorCtr="0" anchor="t" bIns="91425" lIns="91425" spcFirstLastPara="1" rIns="112425" wrap="square" tIns="91425">
            <a:normAutofit fontScale="90000"/>
          </a:bodyPr>
          <a:lstStyle/>
          <a:p>
            <a:pPr indent="0" lvl="0" marL="0" rtl="0" algn="l">
              <a:lnSpc>
                <a:spcPct val="100000"/>
              </a:lnSpc>
              <a:spcBef>
                <a:spcPts val="0"/>
              </a:spcBef>
              <a:spcAft>
                <a:spcPts val="0"/>
              </a:spcAft>
              <a:buSzPct val="111111"/>
              <a:buNone/>
            </a:pPr>
            <a:r>
              <a:rPr b="1" lang="es">
                <a:solidFill>
                  <a:srgbClr val="351C75"/>
                </a:solidFill>
                <a:latin typeface="Concert One"/>
                <a:ea typeface="Concert One"/>
                <a:cs typeface="Concert One"/>
                <a:sym typeface="Concert One"/>
              </a:rPr>
              <a:t>PROGRAMACIÓN</a:t>
            </a:r>
            <a:endParaRPr b="1">
              <a:solidFill>
                <a:srgbClr val="351C75"/>
              </a:solidFill>
              <a:latin typeface="Concert One"/>
              <a:ea typeface="Concert One"/>
              <a:cs typeface="Concert One"/>
              <a:sym typeface="Concert One"/>
            </a:endParaRPr>
          </a:p>
        </p:txBody>
      </p:sp>
      <p:sp>
        <p:nvSpPr>
          <p:cNvPr id="305" name="Google Shape;305;p28"/>
          <p:cNvSpPr txBox="1"/>
          <p:nvPr/>
        </p:nvSpPr>
        <p:spPr>
          <a:xfrm>
            <a:off x="3824050" y="1097175"/>
            <a:ext cx="50004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latin typeface="Comfortaa"/>
                <a:ea typeface="Comfortaa"/>
                <a:cs typeface="Comfortaa"/>
                <a:sym typeface="Comfortaa"/>
              </a:rPr>
              <a:t>En la actualidad, la noción de programación se encuentra muy asociada a la creación de aplicaciones informáticas y videojuegos; es el proceso por el cual una persona desarrolla un programa valiéndose de una herramienta que le permita escribir el código (el cual puede estar en uno o varios lenguajes, tales como C++, Java y Python) y de otra que sea capaz de “traducirlo” a lo que se conoce como lenguaje de máquina, el cual puede ser entendido por un microprocesador.</a:t>
            </a:r>
            <a:endParaRPr b="0" i="0" sz="1200" u="none" cap="none" strike="noStrike">
              <a:solidFill>
                <a:srgbClr val="FFFFFF"/>
              </a:solidFill>
              <a:latin typeface="Comfortaa"/>
              <a:ea typeface="Comfortaa"/>
              <a:cs typeface="Comfortaa"/>
              <a:sym typeface="Comfortaa"/>
            </a:endParaRPr>
          </a:p>
          <a:p>
            <a:pPr indent="0" lvl="0" marL="0" marR="0" rtl="0" algn="l">
              <a:lnSpc>
                <a:spcPct val="115000"/>
              </a:lnSpc>
              <a:spcBef>
                <a:spcPts val="1600"/>
              </a:spcBef>
              <a:spcAft>
                <a:spcPts val="1600"/>
              </a:spcAft>
              <a:buClr>
                <a:srgbClr val="000000"/>
              </a:buClr>
              <a:buSzPts val="1200"/>
              <a:buFont typeface="Arial"/>
              <a:buNone/>
            </a:pPr>
            <a:r>
              <a:rPr b="0" i="0" lang="es" sz="1200" u="none" cap="none" strike="noStrike">
                <a:solidFill>
                  <a:srgbClr val="FFFFFF"/>
                </a:solidFill>
                <a:latin typeface="Comfortaa"/>
                <a:ea typeface="Comfortaa"/>
                <a:cs typeface="Comfortaa"/>
                <a:sym typeface="Comfortaa"/>
              </a:rPr>
              <a:t>Este último paso se conoce como compilación y es necesario para que el código pueda ser ejecutado por la plataforma para la cual haya sido creado, que puede ser una computadora.</a:t>
            </a:r>
            <a:endParaRPr b="0" i="0" sz="1200" u="none" cap="none" strike="noStrike">
              <a:solidFill>
                <a:srgbClr val="FFFFFF"/>
              </a:solidFill>
              <a:latin typeface="Comfortaa"/>
              <a:ea typeface="Comfortaa"/>
              <a:cs typeface="Comfortaa"/>
              <a:sym typeface="Comfortaa"/>
            </a:endParaRPr>
          </a:p>
        </p:txBody>
      </p:sp>
      <p:pic>
        <p:nvPicPr>
          <p:cNvPr id="306" name="Google Shape;306;p28"/>
          <p:cNvPicPr preferRelativeResize="0"/>
          <p:nvPr/>
        </p:nvPicPr>
        <p:blipFill rotWithShape="1">
          <a:blip r:embed="rId4">
            <a:alphaModFix/>
          </a:blip>
          <a:srcRect b="0" l="0" r="0" t="0"/>
          <a:stretch/>
        </p:blipFill>
        <p:spPr>
          <a:xfrm>
            <a:off x="466150" y="4723300"/>
            <a:ext cx="1197150" cy="340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2" name="Google Shape;312;p29"/>
          <p:cNvSpPr txBox="1"/>
          <p:nvPr>
            <p:ph type="title"/>
          </p:nvPr>
        </p:nvSpPr>
        <p:spPr>
          <a:xfrm>
            <a:off x="584375" y="0"/>
            <a:ext cx="3446400" cy="572700"/>
          </a:xfrm>
          <a:prstGeom prst="rect">
            <a:avLst/>
          </a:prstGeom>
          <a:noFill/>
          <a:ln>
            <a:noFill/>
          </a:ln>
        </p:spPr>
        <p:txBody>
          <a:bodyPr anchorCtr="0" anchor="t" bIns="91425" lIns="91425" spcFirstLastPara="1" rIns="112425" wrap="square" tIns="91425">
            <a:normAutofit fontScale="90000"/>
          </a:bodyPr>
          <a:lstStyle/>
          <a:p>
            <a:pPr indent="0" lvl="0" marL="0" rtl="0" algn="l">
              <a:lnSpc>
                <a:spcPct val="100000"/>
              </a:lnSpc>
              <a:spcBef>
                <a:spcPts val="0"/>
              </a:spcBef>
              <a:spcAft>
                <a:spcPts val="0"/>
              </a:spcAft>
              <a:buSzPct val="111111"/>
              <a:buNone/>
            </a:pPr>
            <a:r>
              <a:rPr b="1" lang="es">
                <a:solidFill>
                  <a:srgbClr val="351C75"/>
                </a:solidFill>
                <a:latin typeface="Concert One"/>
                <a:ea typeface="Concert One"/>
                <a:cs typeface="Concert One"/>
                <a:sym typeface="Concert One"/>
              </a:rPr>
              <a:t>LENGUAJE DE PROGRAMACIÓN</a:t>
            </a:r>
            <a:endParaRPr b="1">
              <a:solidFill>
                <a:srgbClr val="351C75"/>
              </a:solidFill>
              <a:latin typeface="Concert One"/>
              <a:ea typeface="Concert One"/>
              <a:cs typeface="Concert One"/>
              <a:sym typeface="Concert One"/>
            </a:endParaRPr>
          </a:p>
        </p:txBody>
      </p:sp>
      <p:sp>
        <p:nvSpPr>
          <p:cNvPr id="313" name="Google Shape;313;p29"/>
          <p:cNvSpPr txBox="1"/>
          <p:nvPr/>
        </p:nvSpPr>
        <p:spPr>
          <a:xfrm>
            <a:off x="3895150" y="1105950"/>
            <a:ext cx="50004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2000" u="none" cap="none" strike="noStrike">
                <a:solidFill>
                  <a:schemeClr val="lt1"/>
                </a:solidFill>
                <a:latin typeface="Comfortaa"/>
                <a:ea typeface="Comfortaa"/>
                <a:cs typeface="Comfortaa"/>
                <a:sym typeface="Comfortaa"/>
              </a:rPr>
              <a:t>Es un sistema de comunicación con una estructura específica para dar instrucciones. Los lenguajes en los que se programa tienen diferentes formas de decir las cosas, entre más nuevo el lenguaje puede ser más corto, más simplificado.</a:t>
            </a:r>
            <a:endParaRPr b="0" i="0" sz="800" u="none" cap="none" strike="noStrike">
              <a:solidFill>
                <a:schemeClr val="lt1"/>
              </a:solidFill>
              <a:latin typeface="Comfortaa"/>
              <a:ea typeface="Comfortaa"/>
              <a:cs typeface="Comfortaa"/>
              <a:sym typeface="Comfortaa"/>
            </a:endParaRPr>
          </a:p>
        </p:txBody>
      </p:sp>
      <p:pic>
        <p:nvPicPr>
          <p:cNvPr id="314" name="Google Shape;314;p29"/>
          <p:cNvPicPr preferRelativeResize="0"/>
          <p:nvPr/>
        </p:nvPicPr>
        <p:blipFill rotWithShape="1">
          <a:blip r:embed="rId4">
            <a:alphaModFix/>
          </a:blip>
          <a:srcRect b="0" l="0" r="0" t="0"/>
          <a:stretch/>
        </p:blipFill>
        <p:spPr>
          <a:xfrm>
            <a:off x="213325" y="4723300"/>
            <a:ext cx="1197150" cy="34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0" name="Google Shape;320;p30"/>
          <p:cNvSpPr txBox="1"/>
          <p:nvPr>
            <p:ph type="title"/>
          </p:nvPr>
        </p:nvSpPr>
        <p:spPr>
          <a:xfrm>
            <a:off x="2441375" y="263300"/>
            <a:ext cx="42429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Diferentes tipos de lenguaje</a:t>
            </a:r>
            <a:endParaRPr>
              <a:solidFill>
                <a:srgbClr val="FFD966"/>
              </a:solidFill>
              <a:latin typeface="Concert One"/>
              <a:ea typeface="Concert One"/>
              <a:cs typeface="Concert One"/>
              <a:sym typeface="Concert One"/>
            </a:endParaRPr>
          </a:p>
        </p:txBody>
      </p:sp>
      <p:pic>
        <p:nvPicPr>
          <p:cNvPr id="321" name="Google Shape;321;p30"/>
          <p:cNvPicPr preferRelativeResize="0"/>
          <p:nvPr/>
        </p:nvPicPr>
        <p:blipFill rotWithShape="1">
          <a:blip r:embed="rId4">
            <a:alphaModFix/>
          </a:blip>
          <a:srcRect b="0" l="0" r="0" t="0"/>
          <a:stretch/>
        </p:blipFill>
        <p:spPr>
          <a:xfrm>
            <a:off x="7856075" y="93350"/>
            <a:ext cx="1197150" cy="340300"/>
          </a:xfrm>
          <a:prstGeom prst="rect">
            <a:avLst/>
          </a:prstGeom>
          <a:noFill/>
          <a:ln>
            <a:noFill/>
          </a:ln>
        </p:spPr>
      </p:pic>
      <p:sp>
        <p:nvSpPr>
          <p:cNvPr id="322" name="Google Shape;322;p3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rgbClr val="666666"/>
                </a:solidFill>
                <a:latin typeface="Comfortaa"/>
                <a:ea typeface="Comfortaa"/>
                <a:cs typeface="Comfortaa"/>
                <a:sym typeface="Comfortaa"/>
              </a:rPr>
              <a:t>Compilación:</a:t>
            </a:r>
            <a:r>
              <a:rPr b="0" i="0" lang="es" sz="1400" u="none" cap="none" strike="noStrike">
                <a:solidFill>
                  <a:srgbClr val="666666"/>
                </a:solidFill>
                <a:latin typeface="Comfortaa"/>
                <a:ea typeface="Comfortaa"/>
                <a:cs typeface="Comfortaa"/>
                <a:sym typeface="Comfortaa"/>
              </a:rPr>
              <a:t> El código escrito en éste lenguaje tiene que ser compilado (traducido) a lenguaje máquina, el lenguaje que los procesadores únicamente entienden el lenguaje máquina o lenguajes de bajo nivel.  Ejemplos: Pascal, C, C++, Cobol, Fortran.</a:t>
            </a:r>
            <a:endParaRPr b="0" i="0" sz="1400" u="none" cap="none" strike="noStrike">
              <a:solidFill>
                <a:srgbClr val="666666"/>
              </a:solidFill>
              <a:latin typeface="Comfortaa"/>
              <a:ea typeface="Comfortaa"/>
              <a:cs typeface="Comfortaa"/>
              <a:sym typeface="Comfortaa"/>
            </a:endParaRPr>
          </a:p>
          <a:p>
            <a:pPr indent="0" lvl="0" marL="0" marR="0" rtl="0" algn="l">
              <a:lnSpc>
                <a:spcPct val="115000"/>
              </a:lnSpc>
              <a:spcBef>
                <a:spcPts val="1600"/>
              </a:spcBef>
              <a:spcAft>
                <a:spcPts val="0"/>
              </a:spcAft>
              <a:buClr>
                <a:srgbClr val="000000"/>
              </a:buClr>
              <a:buSzPts val="1400"/>
              <a:buFont typeface="Arial"/>
              <a:buNone/>
            </a:pPr>
            <a:r>
              <a:rPr b="1" i="0" lang="es" sz="1400" u="none" cap="none" strike="noStrike">
                <a:solidFill>
                  <a:srgbClr val="666666"/>
                </a:solidFill>
                <a:latin typeface="Comfortaa"/>
                <a:ea typeface="Comfortaa"/>
                <a:cs typeface="Comfortaa"/>
                <a:sym typeface="Comfortaa"/>
              </a:rPr>
              <a:t>Interpretados:</a:t>
            </a:r>
            <a:r>
              <a:rPr b="0" i="0" lang="es" sz="1400" u="none" cap="none" strike="noStrike">
                <a:solidFill>
                  <a:srgbClr val="666666"/>
                </a:solidFill>
                <a:latin typeface="Comfortaa"/>
                <a:ea typeface="Comfortaa"/>
                <a:cs typeface="Comfortaa"/>
                <a:sym typeface="Comfortaa"/>
              </a:rPr>
              <a:t> Es un lenguaje diseñado para ser interpretado.</a:t>
            </a:r>
            <a:r>
              <a:rPr b="1" i="0" lang="es" sz="1400" u="none" cap="none" strike="noStrike">
                <a:solidFill>
                  <a:srgbClr val="666666"/>
                </a:solidFill>
                <a:latin typeface="Comfortaa"/>
                <a:ea typeface="Comfortaa"/>
                <a:cs typeface="Comfortaa"/>
                <a:sym typeface="Comfortaa"/>
              </a:rPr>
              <a:t> </a:t>
            </a:r>
            <a:r>
              <a:rPr b="0" i="0" lang="es" sz="1400" u="none" cap="none" strike="noStrike">
                <a:solidFill>
                  <a:srgbClr val="666666"/>
                </a:solidFill>
                <a:latin typeface="Comfortaa"/>
                <a:ea typeface="Comfortaa"/>
                <a:cs typeface="Comfortaa"/>
                <a:sym typeface="Comfortaa"/>
              </a:rPr>
              <a:t>Nota: cualquier lenguaje puede ser compilado o interpretado; da las instrucciones (escritas por el programador) en un lenguaje de alto nivel, traducido por el intérprete a un lenguaje entendible para la máquina. Ejemplos: Python, Ruby, CSS.</a:t>
            </a:r>
            <a:endParaRPr b="0" i="0" sz="1400" u="none" cap="none" strike="noStrike">
              <a:solidFill>
                <a:srgbClr val="666666"/>
              </a:solidFill>
              <a:latin typeface="Comfortaa"/>
              <a:ea typeface="Comfortaa"/>
              <a:cs typeface="Comfortaa"/>
              <a:sym typeface="Comfortaa"/>
            </a:endParaRPr>
          </a:p>
          <a:p>
            <a:pPr indent="0" lvl="0" marL="0" marR="0" rtl="0" algn="l">
              <a:lnSpc>
                <a:spcPct val="115000"/>
              </a:lnSpc>
              <a:spcBef>
                <a:spcPts val="1600"/>
              </a:spcBef>
              <a:spcAft>
                <a:spcPts val="0"/>
              </a:spcAft>
              <a:buClr>
                <a:srgbClr val="000000"/>
              </a:buClr>
              <a:buSzPts val="1400"/>
              <a:buFont typeface="Arial"/>
              <a:buNone/>
            </a:pPr>
            <a:r>
              <a:rPr b="1" i="0" lang="es" sz="1400" u="none" cap="none" strike="noStrike">
                <a:solidFill>
                  <a:srgbClr val="666666"/>
                </a:solidFill>
                <a:latin typeface="Comfortaa"/>
                <a:ea typeface="Comfortaa"/>
                <a:cs typeface="Comfortaa"/>
                <a:sym typeface="Comfortaa"/>
              </a:rPr>
              <a:t>Modelado o de estilado:</a:t>
            </a:r>
            <a:r>
              <a:rPr b="0" i="0" lang="es" sz="1400" u="none" cap="none" strike="noStrike">
                <a:solidFill>
                  <a:srgbClr val="666666"/>
                </a:solidFill>
                <a:latin typeface="Comfortaa"/>
                <a:ea typeface="Comfortaa"/>
                <a:cs typeface="Comfortaa"/>
                <a:sym typeface="Comfortaa"/>
              </a:rPr>
              <a:t> Son normas o instrucciones que nos dicen cómo se debe representar esquemas. Son los que generan experiencias para el usuario. Ejemplo: CSS.</a:t>
            </a:r>
            <a:endParaRPr b="0" i="0" sz="1400" u="none" cap="none" strike="noStrike">
              <a:solidFill>
                <a:srgbClr val="666666"/>
              </a:solidFill>
              <a:latin typeface="Comfortaa"/>
              <a:ea typeface="Comfortaa"/>
              <a:cs typeface="Comfortaa"/>
              <a:sym typeface="Comfortaa"/>
            </a:endParaRPr>
          </a:p>
          <a:p>
            <a:pPr indent="0" lvl="0" marL="0" marR="0" rtl="0" algn="l">
              <a:lnSpc>
                <a:spcPct val="115000"/>
              </a:lnSpc>
              <a:spcBef>
                <a:spcPts val="1600"/>
              </a:spcBef>
              <a:spcAft>
                <a:spcPts val="1600"/>
              </a:spcAft>
              <a:buClr>
                <a:srgbClr val="000000"/>
              </a:buClr>
              <a:buSzPts val="1400"/>
              <a:buFont typeface="Arial"/>
              <a:buNone/>
            </a:pPr>
            <a:r>
              <a:rPr b="1" i="0" lang="es" sz="1400" u="none" cap="none" strike="noStrike">
                <a:solidFill>
                  <a:srgbClr val="666666"/>
                </a:solidFill>
                <a:latin typeface="Comfortaa"/>
                <a:ea typeface="Comfortaa"/>
                <a:cs typeface="Comfortaa"/>
                <a:sym typeface="Comfortaa"/>
              </a:rPr>
              <a:t>Programación:</a:t>
            </a:r>
            <a:r>
              <a:rPr b="0" i="0" lang="es" sz="1400" u="none" cap="none" strike="noStrike">
                <a:solidFill>
                  <a:srgbClr val="666666"/>
                </a:solidFill>
                <a:latin typeface="Comfortaa"/>
                <a:ea typeface="Comfortaa"/>
                <a:cs typeface="Comfortaa"/>
                <a:sym typeface="Comfortaa"/>
              </a:rPr>
              <a:t> JS, Ruby, PHP, Python, Go, C, C++, Swift, Objective-C, Haskell, Lisp, Lolcode, Rust, Erlang.S. </a:t>
            </a:r>
            <a:endParaRPr b="0" i="0" sz="1400" u="none" cap="none" strike="noStrike">
              <a:solidFill>
                <a:srgbClr val="666666"/>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8" name="Google Shape;328;p31"/>
          <p:cNvSpPr txBox="1"/>
          <p:nvPr>
            <p:ph type="title"/>
          </p:nvPr>
        </p:nvSpPr>
        <p:spPr>
          <a:xfrm>
            <a:off x="2551975" y="263300"/>
            <a:ext cx="38715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¿Qué lenguajes existen?</a:t>
            </a:r>
            <a:endParaRPr>
              <a:solidFill>
                <a:srgbClr val="FFD966"/>
              </a:solidFill>
              <a:latin typeface="Concert One"/>
              <a:ea typeface="Concert One"/>
              <a:cs typeface="Concert One"/>
              <a:sym typeface="Concert One"/>
            </a:endParaRPr>
          </a:p>
        </p:txBody>
      </p:sp>
      <p:pic>
        <p:nvPicPr>
          <p:cNvPr id="329" name="Google Shape;329;p31"/>
          <p:cNvPicPr preferRelativeResize="0"/>
          <p:nvPr/>
        </p:nvPicPr>
        <p:blipFill rotWithShape="1">
          <a:blip r:embed="rId4">
            <a:alphaModFix/>
          </a:blip>
          <a:srcRect b="0" l="0" r="0" t="0"/>
          <a:stretch/>
        </p:blipFill>
        <p:spPr>
          <a:xfrm>
            <a:off x="1603900" y="995525"/>
            <a:ext cx="6252175" cy="3751326"/>
          </a:xfrm>
          <a:prstGeom prst="rect">
            <a:avLst/>
          </a:prstGeom>
          <a:noFill/>
          <a:ln>
            <a:noFill/>
          </a:ln>
        </p:spPr>
      </p:pic>
      <p:pic>
        <p:nvPicPr>
          <p:cNvPr id="330" name="Google Shape;330;p31"/>
          <p:cNvPicPr preferRelativeResize="0"/>
          <p:nvPr/>
        </p:nvPicPr>
        <p:blipFill rotWithShape="1">
          <a:blip r:embed="rId5">
            <a:alphaModFix/>
          </a:blip>
          <a:srcRect b="0" l="0" r="0" t="0"/>
          <a:stretch/>
        </p:blipFill>
        <p:spPr>
          <a:xfrm>
            <a:off x="7856075" y="93350"/>
            <a:ext cx="1197150" cy="34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1" name="Google Shape;71;p5"/>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
        <p:nvSpPr>
          <p:cNvPr id="72" name="Google Shape;72;p5"/>
          <p:cNvSpPr txBox="1"/>
          <p:nvPr/>
        </p:nvSpPr>
        <p:spPr>
          <a:xfrm>
            <a:off x="855775" y="1391200"/>
            <a:ext cx="2139000" cy="30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Bienvenida y Agenda</a:t>
            </a:r>
            <a:endParaRPr b="0" i="0" sz="900" u="none" cap="none" strike="noStrike">
              <a:solidFill>
                <a:srgbClr val="434343"/>
              </a:solidFill>
              <a:latin typeface="KoHo Medium"/>
              <a:ea typeface="KoHo Medium"/>
              <a:cs typeface="KoHo Medium"/>
              <a:sym typeface="KoHo Medium"/>
            </a:endParaRPr>
          </a:p>
        </p:txBody>
      </p:sp>
      <p:sp>
        <p:nvSpPr>
          <p:cNvPr id="73" name="Google Shape;73;p5"/>
          <p:cNvSpPr/>
          <p:nvPr/>
        </p:nvSpPr>
        <p:spPr>
          <a:xfrm>
            <a:off x="1776125" y="1316850"/>
            <a:ext cx="1112758" cy="138365"/>
          </a:xfrm>
          <a:prstGeom prst="rect">
            <a:avLst/>
          </a:prstGeom>
        </p:spPr>
        <p:txBody>
          <a:bodyPr>
            <a:prstTxWarp prst="textPlain"/>
          </a:bodyPr>
          <a:lstStyle/>
          <a:p>
            <a:pPr lvl="0" algn="ctr"/>
            <a:r>
              <a:rPr b="1" i="0">
                <a:ln>
                  <a:noFill/>
                </a:ln>
                <a:solidFill>
                  <a:srgbClr val="9118F5"/>
                </a:solidFill>
                <a:latin typeface="KoHo"/>
              </a:rPr>
              <a:t>BIENVENIDA</a:t>
            </a:r>
          </a:p>
        </p:txBody>
      </p:sp>
      <p:sp>
        <p:nvSpPr>
          <p:cNvPr id="74" name="Google Shape;74;p5"/>
          <p:cNvSpPr txBox="1"/>
          <p:nvPr/>
        </p:nvSpPr>
        <p:spPr>
          <a:xfrm>
            <a:off x="1544550" y="2090850"/>
            <a:ext cx="1450200" cy="30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Breve historia</a:t>
            </a:r>
            <a:endParaRPr b="0" i="0" sz="900" u="none" cap="none" strike="noStrike">
              <a:solidFill>
                <a:srgbClr val="FFFFFF"/>
              </a:solidFill>
              <a:latin typeface="Poppins Medium"/>
              <a:ea typeface="Poppins Medium"/>
              <a:cs typeface="Poppins Medium"/>
              <a:sym typeface="Poppins Medium"/>
            </a:endParaRPr>
          </a:p>
        </p:txBody>
      </p:sp>
      <p:sp>
        <p:nvSpPr>
          <p:cNvPr id="75" name="Google Shape;75;p5"/>
          <p:cNvSpPr txBox="1"/>
          <p:nvPr/>
        </p:nvSpPr>
        <p:spPr>
          <a:xfrm>
            <a:off x="1544550" y="2822425"/>
            <a:ext cx="1450200" cy="30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Estructura</a:t>
            </a:r>
            <a:endParaRPr b="0" i="0" sz="900" u="none" cap="none" strike="noStrike">
              <a:solidFill>
                <a:srgbClr val="FFFFFF"/>
              </a:solidFill>
              <a:latin typeface="Poppins Medium"/>
              <a:ea typeface="Poppins Medium"/>
              <a:cs typeface="Poppins Medium"/>
              <a:sym typeface="Poppins Medium"/>
            </a:endParaRPr>
          </a:p>
        </p:txBody>
      </p:sp>
      <p:sp>
        <p:nvSpPr>
          <p:cNvPr id="76" name="Google Shape;76;p5"/>
          <p:cNvSpPr/>
          <p:nvPr/>
        </p:nvSpPr>
        <p:spPr>
          <a:xfrm>
            <a:off x="1462150" y="2688450"/>
            <a:ext cx="1395004" cy="138365"/>
          </a:xfrm>
          <a:prstGeom prst="rect">
            <a:avLst/>
          </a:prstGeom>
        </p:spPr>
        <p:txBody>
          <a:bodyPr>
            <a:prstTxWarp prst="textPlain"/>
          </a:bodyPr>
          <a:lstStyle/>
          <a:p>
            <a:pPr lvl="0" algn="ctr"/>
            <a:r>
              <a:rPr b="1" i="0">
                <a:ln>
                  <a:noFill/>
                </a:ln>
                <a:solidFill>
                  <a:srgbClr val="9118F5"/>
                </a:solidFill>
                <a:latin typeface="KoHo"/>
              </a:rPr>
              <a:t>DOMINIOS E IPs</a:t>
            </a:r>
          </a:p>
        </p:txBody>
      </p:sp>
      <p:sp>
        <p:nvSpPr>
          <p:cNvPr id="77" name="Google Shape;77;p5"/>
          <p:cNvSpPr txBox="1"/>
          <p:nvPr/>
        </p:nvSpPr>
        <p:spPr>
          <a:xfrm>
            <a:off x="810750" y="3596400"/>
            <a:ext cx="2184000" cy="30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Qué son y cómo funcionan</a:t>
            </a:r>
            <a:endParaRPr b="0" i="0" sz="900" u="none" cap="none" strike="noStrike">
              <a:solidFill>
                <a:srgbClr val="FFFFFF"/>
              </a:solidFill>
              <a:latin typeface="Poppins Medium"/>
              <a:ea typeface="Poppins Medium"/>
              <a:cs typeface="Poppins Medium"/>
              <a:sym typeface="Poppins Medium"/>
            </a:endParaRPr>
          </a:p>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Poppins Medium"/>
              <a:ea typeface="Poppins Medium"/>
              <a:cs typeface="Poppins Medium"/>
              <a:sym typeface="Poppins Medium"/>
            </a:endParaRPr>
          </a:p>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Poppins Medium"/>
              <a:ea typeface="Poppins Medium"/>
              <a:cs typeface="Poppins Medium"/>
              <a:sym typeface="Poppins Medium"/>
            </a:endParaRPr>
          </a:p>
        </p:txBody>
      </p:sp>
      <p:sp>
        <p:nvSpPr>
          <p:cNvPr id="78" name="Google Shape;78;p5"/>
          <p:cNvSpPr/>
          <p:nvPr/>
        </p:nvSpPr>
        <p:spPr>
          <a:xfrm>
            <a:off x="1503675" y="3455200"/>
            <a:ext cx="1348998" cy="138288"/>
          </a:xfrm>
          <a:prstGeom prst="rect">
            <a:avLst/>
          </a:prstGeom>
        </p:spPr>
        <p:txBody>
          <a:bodyPr>
            <a:prstTxWarp prst="textPlain"/>
          </a:bodyPr>
          <a:lstStyle/>
          <a:p>
            <a:pPr lvl="0" algn="ctr"/>
            <a:r>
              <a:rPr b="1" i="0">
                <a:ln>
                  <a:noFill/>
                </a:ln>
                <a:solidFill>
                  <a:srgbClr val="9118F5"/>
                </a:solidFill>
                <a:latin typeface="KoHo"/>
              </a:rPr>
              <a:t>NAVEGADORES</a:t>
            </a:r>
          </a:p>
        </p:txBody>
      </p:sp>
      <p:sp>
        <p:nvSpPr>
          <p:cNvPr id="79" name="Google Shape;79;p5"/>
          <p:cNvSpPr/>
          <p:nvPr/>
        </p:nvSpPr>
        <p:spPr>
          <a:xfrm>
            <a:off x="3256675" y="1280500"/>
            <a:ext cx="998430" cy="292284"/>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10:00</a:t>
            </a:r>
          </a:p>
        </p:txBody>
      </p:sp>
      <p:sp>
        <p:nvSpPr>
          <p:cNvPr id="80" name="Google Shape;80;p5"/>
          <p:cNvSpPr/>
          <p:nvPr/>
        </p:nvSpPr>
        <p:spPr>
          <a:xfrm>
            <a:off x="3256675" y="2092518"/>
            <a:ext cx="987933" cy="292284"/>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10:20</a:t>
            </a:r>
          </a:p>
        </p:txBody>
      </p:sp>
      <p:sp>
        <p:nvSpPr>
          <p:cNvPr id="81" name="Google Shape;81;p5"/>
          <p:cNvSpPr/>
          <p:nvPr/>
        </p:nvSpPr>
        <p:spPr>
          <a:xfrm>
            <a:off x="3256675" y="2828336"/>
            <a:ext cx="908365" cy="292672"/>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11:00</a:t>
            </a:r>
          </a:p>
        </p:txBody>
      </p:sp>
      <p:sp>
        <p:nvSpPr>
          <p:cNvPr id="82" name="Google Shape;82;p5"/>
          <p:cNvSpPr/>
          <p:nvPr/>
        </p:nvSpPr>
        <p:spPr>
          <a:xfrm>
            <a:off x="3256675" y="3563750"/>
            <a:ext cx="836063" cy="287440"/>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11:15</a:t>
            </a:r>
          </a:p>
        </p:txBody>
      </p:sp>
      <p:sp>
        <p:nvSpPr>
          <p:cNvPr id="83" name="Google Shape;83;p5"/>
          <p:cNvSpPr/>
          <p:nvPr/>
        </p:nvSpPr>
        <p:spPr>
          <a:xfrm flipH="1">
            <a:off x="3078275" y="1304300"/>
            <a:ext cx="11700" cy="38640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
          <p:cNvSpPr/>
          <p:nvPr/>
        </p:nvSpPr>
        <p:spPr>
          <a:xfrm>
            <a:off x="3056725" y="1280500"/>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3056725" y="2045575"/>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
          <p:cNvSpPr/>
          <p:nvPr/>
        </p:nvSpPr>
        <p:spPr>
          <a:xfrm>
            <a:off x="3056525" y="2808800"/>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3056525" y="3554025"/>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3256670" y="4316025"/>
            <a:ext cx="905572" cy="292284"/>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11:30</a:t>
            </a:r>
          </a:p>
        </p:txBody>
      </p:sp>
      <p:sp>
        <p:nvSpPr>
          <p:cNvPr id="89" name="Google Shape;89;p5"/>
          <p:cNvSpPr/>
          <p:nvPr/>
        </p:nvSpPr>
        <p:spPr>
          <a:xfrm>
            <a:off x="5297562" y="1289643"/>
            <a:ext cx="931411" cy="287440"/>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11:45</a:t>
            </a:r>
          </a:p>
        </p:txBody>
      </p:sp>
      <p:sp>
        <p:nvSpPr>
          <p:cNvPr id="90" name="Google Shape;90;p5"/>
          <p:cNvSpPr/>
          <p:nvPr/>
        </p:nvSpPr>
        <p:spPr>
          <a:xfrm>
            <a:off x="5273127" y="2101661"/>
            <a:ext cx="907962" cy="291863"/>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12:15</a:t>
            </a:r>
          </a:p>
        </p:txBody>
      </p:sp>
      <p:sp>
        <p:nvSpPr>
          <p:cNvPr id="91" name="Google Shape;91;p5"/>
          <p:cNvSpPr/>
          <p:nvPr/>
        </p:nvSpPr>
        <p:spPr>
          <a:xfrm flipH="1">
            <a:off x="6354875" y="1304300"/>
            <a:ext cx="11700" cy="38640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6333325" y="1280500"/>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6333325" y="2045575"/>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6333125" y="2804038"/>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
          <p:cNvSpPr txBox="1"/>
          <p:nvPr/>
        </p:nvSpPr>
        <p:spPr>
          <a:xfrm>
            <a:off x="6287813" y="2358700"/>
            <a:ext cx="1450200" cy="30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Qué son y cuáles existen</a:t>
            </a:r>
            <a:endParaRPr b="0" i="0" sz="900" u="none" cap="none" strike="noStrike">
              <a:solidFill>
                <a:srgbClr val="FFFFFF"/>
              </a:solidFill>
              <a:latin typeface="Poppins Medium"/>
              <a:ea typeface="Poppins Medium"/>
              <a:cs typeface="Poppins Medium"/>
              <a:sym typeface="Poppins Medium"/>
            </a:endParaRPr>
          </a:p>
        </p:txBody>
      </p:sp>
      <p:sp>
        <p:nvSpPr>
          <p:cNvPr id="96" name="Google Shape;96;p5"/>
          <p:cNvSpPr/>
          <p:nvPr/>
        </p:nvSpPr>
        <p:spPr>
          <a:xfrm>
            <a:off x="6463175" y="2078850"/>
            <a:ext cx="1354738" cy="138557"/>
          </a:xfrm>
          <a:prstGeom prst="rect">
            <a:avLst/>
          </a:prstGeom>
        </p:spPr>
        <p:txBody>
          <a:bodyPr>
            <a:prstTxWarp prst="textPlain"/>
          </a:bodyPr>
          <a:lstStyle/>
          <a:p>
            <a:pPr lvl="0" algn="ctr"/>
            <a:r>
              <a:rPr b="1" i="0">
                <a:ln>
                  <a:noFill/>
                </a:ln>
                <a:solidFill>
                  <a:srgbClr val="9118F5"/>
                </a:solidFill>
                <a:latin typeface="KoHo"/>
              </a:rPr>
              <a:t>LENGUAJES DE</a:t>
            </a:r>
          </a:p>
        </p:txBody>
      </p:sp>
      <p:sp>
        <p:nvSpPr>
          <p:cNvPr id="97" name="Google Shape;97;p5"/>
          <p:cNvSpPr/>
          <p:nvPr/>
        </p:nvSpPr>
        <p:spPr>
          <a:xfrm>
            <a:off x="1433975" y="4288650"/>
            <a:ext cx="1396123" cy="138168"/>
          </a:xfrm>
          <a:prstGeom prst="rect">
            <a:avLst/>
          </a:prstGeom>
        </p:spPr>
        <p:txBody>
          <a:bodyPr>
            <a:prstTxWarp prst="textPlain"/>
          </a:bodyPr>
          <a:lstStyle/>
          <a:p>
            <a:pPr lvl="0" algn="ctr"/>
            <a:r>
              <a:rPr b="1" i="0">
                <a:ln>
                  <a:noFill/>
                </a:ln>
                <a:solidFill>
                  <a:srgbClr val="9118F5"/>
                </a:solidFill>
                <a:latin typeface="KoHo"/>
              </a:rPr>
              <a:t>PROYECTO WEB</a:t>
            </a:r>
          </a:p>
        </p:txBody>
      </p:sp>
      <p:sp>
        <p:nvSpPr>
          <p:cNvPr id="98" name="Google Shape;98;p5"/>
          <p:cNvSpPr/>
          <p:nvPr/>
        </p:nvSpPr>
        <p:spPr>
          <a:xfrm>
            <a:off x="6453925" y="3039413"/>
            <a:ext cx="1611006" cy="178435"/>
          </a:xfrm>
          <a:prstGeom prst="rect">
            <a:avLst/>
          </a:prstGeom>
        </p:spPr>
        <p:txBody>
          <a:bodyPr>
            <a:prstTxWarp prst="textPlain"/>
          </a:bodyPr>
          <a:lstStyle/>
          <a:p>
            <a:pPr lvl="0" algn="ctr"/>
            <a:r>
              <a:rPr b="1" i="0">
                <a:ln>
                  <a:noFill/>
                </a:ln>
                <a:solidFill>
                  <a:srgbClr val="9118F5"/>
                </a:solidFill>
                <a:latin typeface="KoHo"/>
              </a:rPr>
              <a:t>Y PSEUDOCÓDIGO</a:t>
            </a:r>
          </a:p>
        </p:txBody>
      </p:sp>
      <p:sp>
        <p:nvSpPr>
          <p:cNvPr id="99" name="Google Shape;99;p5"/>
          <p:cNvSpPr/>
          <p:nvPr/>
        </p:nvSpPr>
        <p:spPr>
          <a:xfrm>
            <a:off x="5273127" y="2863661"/>
            <a:ext cx="991972" cy="292672"/>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12:35</a:t>
            </a:r>
          </a:p>
        </p:txBody>
      </p:sp>
      <p:sp>
        <p:nvSpPr>
          <p:cNvPr id="100" name="Google Shape;100;p5"/>
          <p:cNvSpPr/>
          <p:nvPr/>
        </p:nvSpPr>
        <p:spPr>
          <a:xfrm>
            <a:off x="6333125" y="3566038"/>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txBox="1"/>
          <p:nvPr/>
        </p:nvSpPr>
        <p:spPr>
          <a:xfrm>
            <a:off x="1334813" y="4376850"/>
            <a:ext cx="14502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Estructura</a:t>
            </a:r>
            <a:endParaRPr b="0" i="0" sz="900" u="none" cap="none" strike="noStrike">
              <a:solidFill>
                <a:srgbClr val="FFFFFF"/>
              </a:solidFill>
              <a:latin typeface="Poppins Medium"/>
              <a:ea typeface="Poppins Medium"/>
              <a:cs typeface="Poppins Medium"/>
              <a:sym typeface="Poppins Medium"/>
            </a:endParaRPr>
          </a:p>
        </p:txBody>
      </p:sp>
      <p:sp>
        <p:nvSpPr>
          <p:cNvPr id="102" name="Google Shape;102;p5"/>
          <p:cNvSpPr/>
          <p:nvPr/>
        </p:nvSpPr>
        <p:spPr>
          <a:xfrm>
            <a:off x="6453925" y="2810813"/>
            <a:ext cx="1189739" cy="138168"/>
          </a:xfrm>
          <a:prstGeom prst="rect">
            <a:avLst/>
          </a:prstGeom>
        </p:spPr>
        <p:txBody>
          <a:bodyPr>
            <a:prstTxWarp prst="textPlain"/>
          </a:bodyPr>
          <a:lstStyle/>
          <a:p>
            <a:pPr lvl="0" algn="ctr"/>
            <a:r>
              <a:rPr b="1" i="0">
                <a:ln>
                  <a:noFill/>
                </a:ln>
                <a:solidFill>
                  <a:srgbClr val="9118F5"/>
                </a:solidFill>
                <a:latin typeface="KoHo"/>
              </a:rPr>
              <a:t>ALGORITMOS</a:t>
            </a:r>
          </a:p>
        </p:txBody>
      </p:sp>
      <p:sp>
        <p:nvSpPr>
          <p:cNvPr id="103" name="Google Shape;103;p5"/>
          <p:cNvSpPr txBox="1"/>
          <p:nvPr/>
        </p:nvSpPr>
        <p:spPr>
          <a:xfrm>
            <a:off x="6345150" y="1374625"/>
            <a:ext cx="14502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Tiempo para despejarnos</a:t>
            </a:r>
            <a:endParaRPr b="0" i="0" sz="900" u="none" cap="none" strike="noStrike">
              <a:solidFill>
                <a:srgbClr val="FFFFFF"/>
              </a:solidFill>
              <a:latin typeface="Poppins Medium"/>
              <a:ea typeface="Poppins Medium"/>
              <a:cs typeface="Poppins Medium"/>
              <a:sym typeface="Poppins Medium"/>
            </a:endParaRPr>
          </a:p>
        </p:txBody>
      </p:sp>
      <p:sp>
        <p:nvSpPr>
          <p:cNvPr id="104" name="Google Shape;104;p5"/>
          <p:cNvSpPr/>
          <p:nvPr/>
        </p:nvSpPr>
        <p:spPr>
          <a:xfrm>
            <a:off x="6491350" y="1316850"/>
            <a:ext cx="614680" cy="136072"/>
          </a:xfrm>
          <a:prstGeom prst="rect">
            <a:avLst/>
          </a:prstGeom>
        </p:spPr>
        <p:txBody>
          <a:bodyPr>
            <a:prstTxWarp prst="textPlain"/>
          </a:bodyPr>
          <a:lstStyle/>
          <a:p>
            <a:pPr lvl="0" algn="ctr"/>
            <a:r>
              <a:rPr b="1" i="0">
                <a:ln>
                  <a:noFill/>
                </a:ln>
                <a:solidFill>
                  <a:srgbClr val="9118F5"/>
                </a:solidFill>
                <a:latin typeface="KoHo"/>
              </a:rPr>
              <a:t>BREAK</a:t>
            </a:r>
          </a:p>
        </p:txBody>
      </p:sp>
      <p:sp>
        <p:nvSpPr>
          <p:cNvPr id="105" name="Google Shape;105;p5"/>
          <p:cNvSpPr/>
          <p:nvPr/>
        </p:nvSpPr>
        <p:spPr>
          <a:xfrm>
            <a:off x="1186325" y="243725"/>
            <a:ext cx="1346361" cy="344831"/>
          </a:xfrm>
          <a:prstGeom prst="rect">
            <a:avLst/>
          </a:prstGeom>
        </p:spPr>
        <p:txBody>
          <a:bodyPr>
            <a:prstTxWarp prst="textPlain"/>
          </a:bodyPr>
          <a:lstStyle/>
          <a:p>
            <a:pPr lvl="0" algn="ctr"/>
            <a:r>
              <a:rPr b="0" i="0">
                <a:ln>
                  <a:noFill/>
                </a:ln>
                <a:solidFill>
                  <a:schemeClr val="lt1"/>
                </a:solidFill>
                <a:latin typeface="Concert One"/>
              </a:rPr>
              <a:t>AGENDA</a:t>
            </a:r>
          </a:p>
        </p:txBody>
      </p:sp>
      <p:sp>
        <p:nvSpPr>
          <p:cNvPr id="106" name="Google Shape;106;p5"/>
          <p:cNvSpPr/>
          <p:nvPr/>
        </p:nvSpPr>
        <p:spPr>
          <a:xfrm>
            <a:off x="928750" y="2002650"/>
            <a:ext cx="1934685" cy="136072"/>
          </a:xfrm>
          <a:prstGeom prst="rect">
            <a:avLst/>
          </a:prstGeom>
        </p:spPr>
        <p:txBody>
          <a:bodyPr>
            <a:prstTxWarp prst="textPlain"/>
          </a:bodyPr>
          <a:lstStyle/>
          <a:p>
            <a:pPr lvl="0" algn="ctr"/>
            <a:r>
              <a:rPr b="1" i="0">
                <a:ln>
                  <a:noFill/>
                </a:ln>
                <a:solidFill>
                  <a:srgbClr val="9118F5"/>
                </a:solidFill>
                <a:latin typeface="KoHo"/>
              </a:rPr>
              <a:t>INTERNET Y LA WWW</a:t>
            </a:r>
          </a:p>
        </p:txBody>
      </p:sp>
      <p:sp>
        <p:nvSpPr>
          <p:cNvPr id="107" name="Google Shape;107;p5"/>
          <p:cNvSpPr/>
          <p:nvPr/>
        </p:nvSpPr>
        <p:spPr>
          <a:xfrm>
            <a:off x="6463175" y="2231250"/>
            <a:ext cx="1472865" cy="178499"/>
          </a:xfrm>
          <a:prstGeom prst="rect">
            <a:avLst/>
          </a:prstGeom>
        </p:spPr>
        <p:txBody>
          <a:bodyPr>
            <a:prstTxWarp prst="textPlain"/>
          </a:bodyPr>
          <a:lstStyle/>
          <a:p>
            <a:pPr lvl="0" algn="ctr"/>
            <a:r>
              <a:rPr b="1" i="0">
                <a:ln>
                  <a:noFill/>
                </a:ln>
                <a:solidFill>
                  <a:srgbClr val="9118F5"/>
                </a:solidFill>
                <a:latin typeface="KoHo"/>
              </a:rPr>
              <a:t>PROGRAMACIÓN</a:t>
            </a:r>
          </a:p>
        </p:txBody>
      </p:sp>
      <p:sp>
        <p:nvSpPr>
          <p:cNvPr id="108" name="Google Shape;108;p5"/>
          <p:cNvSpPr/>
          <p:nvPr/>
        </p:nvSpPr>
        <p:spPr>
          <a:xfrm>
            <a:off x="3056525" y="4316025"/>
            <a:ext cx="55200" cy="552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a:off x="5273127" y="3554036"/>
            <a:ext cx="1015802" cy="292672"/>
          </a:xfrm>
          <a:prstGeom prst="rect">
            <a:avLst/>
          </a:prstGeom>
        </p:spPr>
        <p:txBody>
          <a:bodyPr>
            <a:prstTxWarp prst="textPlain"/>
          </a:bodyPr>
          <a:lstStyle/>
          <a:p>
            <a:pPr lvl="0" algn="ctr"/>
            <a:r>
              <a:rPr b="1" i="0">
                <a:ln cap="flat" cmpd="sng" w="9525">
                  <a:solidFill>
                    <a:srgbClr val="666666"/>
                  </a:solidFill>
                  <a:prstDash val="solid"/>
                  <a:round/>
                  <a:headEnd len="sm" w="sm" type="none"/>
                  <a:tailEnd len="sm" w="sm" type="none"/>
                </a:ln>
                <a:noFill/>
                <a:latin typeface="KoHo"/>
              </a:rPr>
              <a:t>13:45</a:t>
            </a:r>
          </a:p>
        </p:txBody>
      </p:sp>
      <p:sp>
        <p:nvSpPr>
          <p:cNvPr id="110" name="Google Shape;110;p5"/>
          <p:cNvSpPr txBox="1"/>
          <p:nvPr/>
        </p:nvSpPr>
        <p:spPr>
          <a:xfrm>
            <a:off x="6364027" y="3932225"/>
            <a:ext cx="17496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Recordemos estudiar y otros mensajes importantes</a:t>
            </a:r>
            <a:endParaRPr b="0" i="0" sz="900" u="none" cap="none" strike="noStrike">
              <a:solidFill>
                <a:srgbClr val="FFFFFF"/>
              </a:solidFill>
              <a:latin typeface="Poppins Medium"/>
              <a:ea typeface="Poppins Medium"/>
              <a:cs typeface="Poppins Medium"/>
              <a:sym typeface="Poppins Medium"/>
            </a:endParaRPr>
          </a:p>
        </p:txBody>
      </p:sp>
      <p:sp>
        <p:nvSpPr>
          <p:cNvPr id="111" name="Google Shape;111;p5"/>
          <p:cNvSpPr/>
          <p:nvPr/>
        </p:nvSpPr>
        <p:spPr>
          <a:xfrm>
            <a:off x="6453925" y="3801413"/>
            <a:ext cx="836425" cy="138168"/>
          </a:xfrm>
          <a:prstGeom prst="rect">
            <a:avLst/>
          </a:prstGeom>
        </p:spPr>
        <p:txBody>
          <a:bodyPr>
            <a:prstTxWarp prst="textPlain"/>
          </a:bodyPr>
          <a:lstStyle/>
          <a:p>
            <a:pPr lvl="0" algn="ctr"/>
            <a:r>
              <a:rPr b="1" i="0">
                <a:ln>
                  <a:noFill/>
                </a:ln>
                <a:solidFill>
                  <a:srgbClr val="9118F5"/>
                </a:solidFill>
                <a:latin typeface="KoHo"/>
              </a:rPr>
              <a:t>Y AVISOS</a:t>
            </a:r>
          </a:p>
        </p:txBody>
      </p:sp>
      <p:sp>
        <p:nvSpPr>
          <p:cNvPr id="112" name="Google Shape;112;p5"/>
          <p:cNvSpPr/>
          <p:nvPr/>
        </p:nvSpPr>
        <p:spPr>
          <a:xfrm>
            <a:off x="6530125" y="3572813"/>
            <a:ext cx="1517285" cy="138168"/>
          </a:xfrm>
          <a:prstGeom prst="rect">
            <a:avLst/>
          </a:prstGeom>
        </p:spPr>
        <p:txBody>
          <a:bodyPr>
            <a:prstTxWarp prst="textPlain"/>
          </a:bodyPr>
          <a:lstStyle/>
          <a:p>
            <a:pPr lvl="0" algn="ctr"/>
            <a:r>
              <a:rPr b="1" i="0">
                <a:ln>
                  <a:noFill/>
                </a:ln>
                <a:solidFill>
                  <a:srgbClr val="9118F5"/>
                </a:solidFill>
                <a:latin typeface="KoHo"/>
              </a:rPr>
              <a:t>RECORDATORIOS</a:t>
            </a:r>
          </a:p>
        </p:txBody>
      </p:sp>
      <p:sp>
        <p:nvSpPr>
          <p:cNvPr id="113" name="Google Shape;113;p5"/>
          <p:cNvSpPr txBox="1"/>
          <p:nvPr/>
        </p:nvSpPr>
        <p:spPr>
          <a:xfrm>
            <a:off x="6364013" y="3120700"/>
            <a:ext cx="14502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434343"/>
                </a:solidFill>
                <a:latin typeface="KoHo Medium"/>
                <a:ea typeface="KoHo Medium"/>
                <a:cs typeface="KoHo Medium"/>
                <a:sym typeface="KoHo Medium"/>
              </a:rPr>
              <a:t>Algoritmia Básica y Ejercicios</a:t>
            </a:r>
            <a:endParaRPr b="0" i="0" sz="900" u="none" cap="none" strike="noStrike">
              <a:solidFill>
                <a:srgbClr val="FFFFFF"/>
              </a:solidFill>
              <a:latin typeface="Poppins Medium"/>
              <a:ea typeface="Poppins Medium"/>
              <a:cs typeface="Poppins Medium"/>
              <a:sym typeface="Poppi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6" name="Google Shape;336;p32"/>
          <p:cNvSpPr txBox="1"/>
          <p:nvPr>
            <p:ph idx="1" type="body"/>
          </p:nvPr>
        </p:nvSpPr>
        <p:spPr>
          <a:xfrm>
            <a:off x="1117325" y="1250850"/>
            <a:ext cx="7346700" cy="3416400"/>
          </a:xfrm>
          <a:prstGeom prst="rect">
            <a:avLst/>
          </a:prstGeom>
          <a:noFill/>
          <a:ln>
            <a:noFill/>
          </a:ln>
        </p:spPr>
        <p:txBody>
          <a:bodyPr anchorCtr="0" anchor="t" bIns="91425" lIns="91425" spcFirstLastPara="1" rIns="91425" wrap="square" tIns="91425">
            <a:noAutofit/>
          </a:bodyPr>
          <a:lstStyle/>
          <a:p>
            <a:pPr indent="-331787" lvl="0" marL="457200" rtl="0" algn="l">
              <a:lnSpc>
                <a:spcPct val="140000"/>
              </a:lnSpc>
              <a:spcBef>
                <a:spcPts val="0"/>
              </a:spcBef>
              <a:spcAft>
                <a:spcPts val="0"/>
              </a:spcAft>
              <a:buSzPts val="1625"/>
              <a:buChar char="●"/>
            </a:pPr>
            <a:r>
              <a:rPr lang="es" sz="1625">
                <a:latin typeface="Comfortaa"/>
                <a:ea typeface="Comfortaa"/>
                <a:cs typeface="Comfortaa"/>
                <a:sym typeface="Comfortaa"/>
              </a:rPr>
              <a:t>Los </a:t>
            </a:r>
            <a:r>
              <a:rPr b="1" lang="es" sz="1625">
                <a:latin typeface="Comfortaa"/>
                <a:ea typeface="Comfortaa"/>
                <a:cs typeface="Comfortaa"/>
                <a:sym typeface="Comfortaa"/>
              </a:rPr>
              <a:t>lenguajes de programación son parte inherente de todas las computadoras y dispositivos</a:t>
            </a:r>
            <a:r>
              <a:rPr lang="es" sz="1625">
                <a:latin typeface="Comfortaa"/>
                <a:ea typeface="Comfortaa"/>
                <a:cs typeface="Comfortaa"/>
                <a:sym typeface="Comfortaa"/>
              </a:rPr>
              <a:t>, así como de todo lo que vemos a través de cualquier pantalla (software: aplicaciones, programas).</a:t>
            </a:r>
            <a:endParaRPr sz="1625">
              <a:latin typeface="Comfortaa"/>
              <a:ea typeface="Comfortaa"/>
              <a:cs typeface="Comfortaa"/>
              <a:sym typeface="Comfortaa"/>
            </a:endParaRPr>
          </a:p>
          <a:p>
            <a:pPr indent="-331787" lvl="0" marL="457200" rtl="0" algn="l">
              <a:lnSpc>
                <a:spcPct val="140000"/>
              </a:lnSpc>
              <a:spcBef>
                <a:spcPts val="0"/>
              </a:spcBef>
              <a:spcAft>
                <a:spcPts val="0"/>
              </a:spcAft>
              <a:buSzPts val="1625"/>
              <a:buChar char="●"/>
            </a:pPr>
            <a:r>
              <a:rPr lang="es" sz="1625">
                <a:latin typeface="Comfortaa"/>
                <a:ea typeface="Comfortaa"/>
                <a:cs typeface="Comfortaa"/>
                <a:sym typeface="Comfortaa"/>
              </a:rPr>
              <a:t>Para </a:t>
            </a:r>
            <a:r>
              <a:rPr b="1" lang="es" sz="1625">
                <a:latin typeface="Comfortaa"/>
                <a:ea typeface="Comfortaa"/>
                <a:cs typeface="Comfortaa"/>
                <a:sym typeface="Comfortaa"/>
              </a:rPr>
              <a:t>ejecutar estos softwares, es necesario seguir una serie de pasos finitos</a:t>
            </a:r>
            <a:r>
              <a:rPr lang="es" sz="1625">
                <a:latin typeface="Comfortaa"/>
                <a:ea typeface="Comfortaa"/>
                <a:cs typeface="Comfortaa"/>
                <a:sym typeface="Comfortaa"/>
              </a:rPr>
              <a:t> que resuelven un problema determinado</a:t>
            </a:r>
            <a:endParaRPr sz="1625">
              <a:latin typeface="Comfortaa"/>
              <a:ea typeface="Comfortaa"/>
              <a:cs typeface="Comfortaa"/>
              <a:sym typeface="Comfortaa"/>
            </a:endParaRPr>
          </a:p>
          <a:p>
            <a:pPr indent="-331787" lvl="0" marL="457200" rtl="0" algn="l">
              <a:lnSpc>
                <a:spcPct val="140000"/>
              </a:lnSpc>
              <a:spcBef>
                <a:spcPts val="0"/>
              </a:spcBef>
              <a:spcAft>
                <a:spcPts val="0"/>
              </a:spcAft>
              <a:buSzPts val="1625"/>
              <a:buChar char="●"/>
            </a:pPr>
            <a:r>
              <a:rPr lang="es" sz="1625">
                <a:latin typeface="Comfortaa"/>
                <a:ea typeface="Comfortaa"/>
                <a:cs typeface="Comfortaa"/>
                <a:sym typeface="Comfortaa"/>
              </a:rPr>
              <a:t>A esta serie de pasos se le conoce como ‘</a:t>
            </a:r>
            <a:r>
              <a:rPr b="1" lang="es" sz="1625">
                <a:latin typeface="Comfortaa"/>
                <a:ea typeface="Comfortaa"/>
                <a:cs typeface="Comfortaa"/>
                <a:sym typeface="Comfortaa"/>
              </a:rPr>
              <a:t>Algoritmo</a:t>
            </a:r>
            <a:r>
              <a:rPr lang="es" sz="1625">
                <a:latin typeface="Comfortaa"/>
                <a:ea typeface="Comfortaa"/>
                <a:cs typeface="Comfortaa"/>
                <a:sym typeface="Comfortaa"/>
              </a:rPr>
              <a:t>’, es un término matemático muy usado en el mundo de la Tecnología</a:t>
            </a:r>
            <a:endParaRPr sz="1625">
              <a:latin typeface="Comfortaa"/>
              <a:ea typeface="Comfortaa"/>
              <a:cs typeface="Comfortaa"/>
              <a:sym typeface="Comfortaa"/>
            </a:endParaRPr>
          </a:p>
          <a:p>
            <a:pPr indent="-331787" lvl="0" marL="457200" rtl="0" algn="l">
              <a:lnSpc>
                <a:spcPct val="140000"/>
              </a:lnSpc>
              <a:spcBef>
                <a:spcPts val="0"/>
              </a:spcBef>
              <a:spcAft>
                <a:spcPts val="0"/>
              </a:spcAft>
              <a:buSzPts val="1625"/>
              <a:buChar char="●"/>
            </a:pPr>
            <a:r>
              <a:rPr lang="es" sz="1625">
                <a:latin typeface="Comfortaa"/>
                <a:ea typeface="Comfortaa"/>
                <a:cs typeface="Comfortaa"/>
                <a:sym typeface="Comfortaa"/>
              </a:rPr>
              <a:t>En conclusión, </a:t>
            </a:r>
            <a:r>
              <a:rPr b="1" lang="es" sz="1625">
                <a:latin typeface="Comfortaa"/>
                <a:ea typeface="Comfortaa"/>
                <a:cs typeface="Comfortaa"/>
                <a:sym typeface="Comfortaa"/>
              </a:rPr>
              <a:t>un software es un algoritmo</a:t>
            </a:r>
            <a:r>
              <a:rPr lang="es" sz="1625">
                <a:latin typeface="Comfortaa"/>
                <a:ea typeface="Comfortaa"/>
                <a:cs typeface="Comfortaa"/>
                <a:sym typeface="Comfortaa"/>
              </a:rPr>
              <a:t>.</a:t>
            </a:r>
            <a:endParaRPr sz="1625">
              <a:latin typeface="Comfortaa"/>
              <a:ea typeface="Comfortaa"/>
              <a:cs typeface="Comfortaa"/>
              <a:sym typeface="Comfortaa"/>
            </a:endParaRPr>
          </a:p>
          <a:p>
            <a:pPr indent="0" lvl="0" marL="0" rtl="0" algn="l">
              <a:lnSpc>
                <a:spcPct val="140000"/>
              </a:lnSpc>
              <a:spcBef>
                <a:spcPts val="1200"/>
              </a:spcBef>
              <a:spcAft>
                <a:spcPts val="1200"/>
              </a:spcAft>
              <a:buSzPts val="688"/>
              <a:buNone/>
            </a:pPr>
            <a:r>
              <a:t/>
            </a:r>
            <a:endParaRPr sz="1625">
              <a:latin typeface="Comfortaa"/>
              <a:ea typeface="Comfortaa"/>
              <a:cs typeface="Comfortaa"/>
              <a:sym typeface="Comfortaa"/>
            </a:endParaRPr>
          </a:p>
        </p:txBody>
      </p:sp>
      <p:pic>
        <p:nvPicPr>
          <p:cNvPr id="337" name="Google Shape;337;p32"/>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
        <p:nvSpPr>
          <p:cNvPr id="338" name="Google Shape;338;p32"/>
          <p:cNvSpPr txBox="1"/>
          <p:nvPr/>
        </p:nvSpPr>
        <p:spPr>
          <a:xfrm>
            <a:off x="372175" y="1483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oncert One"/>
                <a:ea typeface="Concert One"/>
                <a:cs typeface="Concert One"/>
                <a:sym typeface="Concert One"/>
              </a:rPr>
              <a:t>Algoritmos</a:t>
            </a:r>
            <a:endParaRPr b="0" i="0" sz="2800" u="none" cap="none" strike="noStrike">
              <a:solidFill>
                <a:schemeClr val="lt1"/>
              </a:solidFill>
              <a:latin typeface="Concert One"/>
              <a:ea typeface="Concert One"/>
              <a:cs typeface="Concert One"/>
              <a:sym typeface="Concert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4" name="Google Shape;344;p33"/>
          <p:cNvSpPr txBox="1"/>
          <p:nvPr>
            <p:ph type="title"/>
          </p:nvPr>
        </p:nvSpPr>
        <p:spPr>
          <a:xfrm>
            <a:off x="4014550" y="1510900"/>
            <a:ext cx="3941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lt1"/>
                </a:solidFill>
                <a:latin typeface="Comfortaa"/>
                <a:ea typeface="Comfortaa"/>
                <a:cs typeface="Comfortaa"/>
                <a:sym typeface="Comfortaa"/>
              </a:rPr>
              <a:t>Un algoritmo puede expresarse en diferentes formas, de las cuales las cuatro principales son:</a:t>
            </a:r>
            <a:endParaRPr>
              <a:solidFill>
                <a:schemeClr val="lt1"/>
              </a:solidFill>
              <a:latin typeface="Comfortaa"/>
              <a:ea typeface="Comfortaa"/>
              <a:cs typeface="Comfortaa"/>
              <a:sym typeface="Comfortaa"/>
            </a:endParaRPr>
          </a:p>
        </p:txBody>
      </p:sp>
      <p:pic>
        <p:nvPicPr>
          <p:cNvPr id="345" name="Google Shape;345;p33"/>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1" name="Google Shape;351;p34"/>
          <p:cNvSpPr txBox="1"/>
          <p:nvPr>
            <p:ph type="title"/>
          </p:nvPr>
        </p:nvSpPr>
        <p:spPr>
          <a:xfrm>
            <a:off x="3152800" y="321075"/>
            <a:ext cx="3111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4"/>
                </a:solidFill>
                <a:latin typeface="Concert One"/>
                <a:ea typeface="Concert One"/>
                <a:cs typeface="Concert One"/>
                <a:sym typeface="Concert One"/>
              </a:rPr>
              <a:t>Lenguaje Natural</a:t>
            </a:r>
            <a:endParaRPr>
              <a:solidFill>
                <a:schemeClr val="accent4"/>
              </a:solidFill>
              <a:latin typeface="Concert One"/>
              <a:ea typeface="Concert One"/>
              <a:cs typeface="Concert One"/>
              <a:sym typeface="Concert One"/>
            </a:endParaRPr>
          </a:p>
        </p:txBody>
      </p:sp>
      <p:sp>
        <p:nvSpPr>
          <p:cNvPr id="352" name="Google Shape;352;p34"/>
          <p:cNvSpPr txBox="1"/>
          <p:nvPr>
            <p:ph idx="1" type="body"/>
          </p:nvPr>
        </p:nvSpPr>
        <p:spPr>
          <a:xfrm>
            <a:off x="754950" y="1152475"/>
            <a:ext cx="7659600" cy="3416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s" sz="1495">
                <a:solidFill>
                  <a:schemeClr val="dk1"/>
                </a:solidFill>
                <a:latin typeface="Comfortaa"/>
                <a:ea typeface="Comfortaa"/>
                <a:cs typeface="Comfortaa"/>
                <a:sym typeface="Comfortaa"/>
              </a:rPr>
              <a:t>Una descripción detallada y paso por paso en lenguaje escrito de cada problema a resolver y como se espera resolverlo.</a:t>
            </a:r>
            <a:endParaRPr sz="1495">
              <a:solidFill>
                <a:schemeClr val="dk1"/>
              </a:solidFill>
              <a:latin typeface="Comfortaa"/>
              <a:ea typeface="Comfortaa"/>
              <a:cs typeface="Comfortaa"/>
              <a:sym typeface="Comfortaa"/>
            </a:endParaRPr>
          </a:p>
          <a:p>
            <a:pPr indent="0" lvl="0" marL="0" rtl="0" algn="l">
              <a:lnSpc>
                <a:spcPct val="105000"/>
              </a:lnSpc>
              <a:spcBef>
                <a:spcPts val="1200"/>
              </a:spcBef>
              <a:spcAft>
                <a:spcPts val="0"/>
              </a:spcAft>
              <a:buSzPts val="852"/>
              <a:buNone/>
            </a:pPr>
            <a:r>
              <a:rPr b="1" lang="es" sz="1495">
                <a:solidFill>
                  <a:schemeClr val="dk1"/>
                </a:solidFill>
                <a:latin typeface="Comfortaa"/>
                <a:ea typeface="Comfortaa"/>
                <a:cs typeface="Comfortaa"/>
                <a:sym typeface="Comfortaa"/>
              </a:rPr>
              <a:t>EJEMPLO</a:t>
            </a:r>
            <a:endParaRPr b="1" sz="1495">
              <a:solidFill>
                <a:schemeClr val="dk1"/>
              </a:solidFill>
              <a:latin typeface="Comfortaa"/>
              <a:ea typeface="Comfortaa"/>
              <a:cs typeface="Comfortaa"/>
              <a:sym typeface="Comfortaa"/>
            </a:endParaRPr>
          </a:p>
          <a:p>
            <a:pPr indent="0" lvl="0" marL="0" rtl="0" algn="l">
              <a:lnSpc>
                <a:spcPct val="105000"/>
              </a:lnSpc>
              <a:spcBef>
                <a:spcPts val="1200"/>
              </a:spcBef>
              <a:spcAft>
                <a:spcPts val="0"/>
              </a:spcAft>
              <a:buClr>
                <a:schemeClr val="dk1"/>
              </a:buClr>
              <a:buSzPts val="852"/>
              <a:buFont typeface="Arial"/>
              <a:buNone/>
            </a:pPr>
            <a:r>
              <a:rPr b="1" lang="es" sz="1495">
                <a:solidFill>
                  <a:schemeClr val="dk1"/>
                </a:solidFill>
                <a:latin typeface="Comfortaa"/>
                <a:ea typeface="Comfortaa"/>
                <a:cs typeface="Comfortaa"/>
                <a:sym typeface="Comfortaa"/>
              </a:rPr>
              <a:t>Problema:</a:t>
            </a:r>
            <a:r>
              <a:rPr lang="es" sz="1495">
                <a:solidFill>
                  <a:schemeClr val="dk1"/>
                </a:solidFill>
                <a:latin typeface="Comfortaa"/>
                <a:ea typeface="Comfortaa"/>
                <a:cs typeface="Comfortaa"/>
                <a:sym typeface="Comfortaa"/>
              </a:rPr>
              <a:t> Lámpara no encendida.</a:t>
            </a:r>
            <a:endParaRPr sz="1495">
              <a:solidFill>
                <a:schemeClr val="dk1"/>
              </a:solidFill>
              <a:latin typeface="Comfortaa"/>
              <a:ea typeface="Comfortaa"/>
              <a:cs typeface="Comfortaa"/>
              <a:sym typeface="Comfortaa"/>
            </a:endParaRPr>
          </a:p>
          <a:p>
            <a:pPr indent="0" lvl="0" marL="0" rtl="0" algn="l">
              <a:lnSpc>
                <a:spcPct val="105000"/>
              </a:lnSpc>
              <a:spcBef>
                <a:spcPts val="1200"/>
              </a:spcBef>
              <a:spcAft>
                <a:spcPts val="0"/>
              </a:spcAft>
              <a:buClr>
                <a:schemeClr val="dk1"/>
              </a:buClr>
              <a:buSzPts val="852"/>
              <a:buFont typeface="Arial"/>
              <a:buNone/>
            </a:pPr>
            <a:r>
              <a:rPr b="1" lang="es" sz="1495">
                <a:solidFill>
                  <a:schemeClr val="dk1"/>
                </a:solidFill>
                <a:latin typeface="Comfortaa"/>
                <a:ea typeface="Comfortaa"/>
                <a:cs typeface="Comfortaa"/>
                <a:sym typeface="Comfortaa"/>
              </a:rPr>
              <a:t>Solución: </a:t>
            </a:r>
            <a:r>
              <a:rPr lang="es" sz="1495">
                <a:solidFill>
                  <a:schemeClr val="dk1"/>
                </a:solidFill>
                <a:latin typeface="Comfortaa"/>
                <a:ea typeface="Comfortaa"/>
                <a:cs typeface="Comfortaa"/>
                <a:sym typeface="Comfortaa"/>
              </a:rPr>
              <a:t>Hay que verificar que la lámpara está conectada a la luz, si no está conectada, procederemos a enchufarla; si sí está conectada verificamos que el foco no esté fundido, sí sí está fundido se procederá a comprar otro foco y sustituirlo por uno nuevo; si el foco no está fundido, quiere decir que la lámpara está dañada, por lo que hay que comprar una nueva para sustituir la dañada.</a:t>
            </a:r>
            <a:endParaRPr sz="1495">
              <a:solidFill>
                <a:schemeClr val="dk1"/>
              </a:solidFill>
              <a:latin typeface="Comfortaa"/>
              <a:ea typeface="Comfortaa"/>
              <a:cs typeface="Comfortaa"/>
              <a:sym typeface="Comfortaa"/>
            </a:endParaRPr>
          </a:p>
          <a:p>
            <a:pPr indent="0" lvl="0" marL="0" rtl="0" algn="l">
              <a:lnSpc>
                <a:spcPct val="105000"/>
              </a:lnSpc>
              <a:spcBef>
                <a:spcPts val="1200"/>
              </a:spcBef>
              <a:spcAft>
                <a:spcPts val="1200"/>
              </a:spcAft>
              <a:buSzPts val="852"/>
              <a:buNone/>
            </a:pPr>
            <a:r>
              <a:t/>
            </a:r>
            <a:endParaRPr sz="1495">
              <a:solidFill>
                <a:schemeClr val="dk1"/>
              </a:solidFill>
              <a:latin typeface="Comfortaa"/>
              <a:ea typeface="Comfortaa"/>
              <a:cs typeface="Comfortaa"/>
              <a:sym typeface="Comfortaa"/>
            </a:endParaRPr>
          </a:p>
        </p:txBody>
      </p:sp>
      <p:pic>
        <p:nvPicPr>
          <p:cNvPr id="353" name="Google Shape;353;p34"/>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pic>
        <p:nvPicPr>
          <p:cNvPr id="354" name="Google Shape;354;p34"/>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0" name="Google Shape;360;p35"/>
          <p:cNvSpPr txBox="1"/>
          <p:nvPr>
            <p:ph type="title"/>
          </p:nvPr>
        </p:nvSpPr>
        <p:spPr>
          <a:xfrm>
            <a:off x="5588575" y="1597700"/>
            <a:ext cx="34047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solidFill>
                  <a:schemeClr val="lt1"/>
                </a:solidFill>
                <a:latin typeface="Concert One"/>
                <a:ea typeface="Concert One"/>
                <a:cs typeface="Concert One"/>
                <a:sym typeface="Concert One"/>
              </a:rPr>
              <a:t>DIAGRAMA DE FLUJO</a:t>
            </a:r>
            <a:endParaRPr>
              <a:solidFill>
                <a:schemeClr val="lt1"/>
              </a:solidFill>
              <a:latin typeface="Concert One"/>
              <a:ea typeface="Concert One"/>
              <a:cs typeface="Concert One"/>
              <a:sym typeface="Concert One"/>
            </a:endParaRPr>
          </a:p>
        </p:txBody>
      </p:sp>
      <p:sp>
        <p:nvSpPr>
          <p:cNvPr id="361" name="Google Shape;361;p35"/>
          <p:cNvSpPr txBox="1"/>
          <p:nvPr>
            <p:ph idx="1" type="body"/>
          </p:nvPr>
        </p:nvSpPr>
        <p:spPr>
          <a:xfrm>
            <a:off x="5154775" y="2238200"/>
            <a:ext cx="3838500" cy="1716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1200"/>
              </a:spcAft>
              <a:buSzPct val="108108"/>
              <a:buNone/>
            </a:pPr>
            <a:r>
              <a:rPr lang="es">
                <a:solidFill>
                  <a:schemeClr val="lt1"/>
                </a:solidFill>
                <a:latin typeface="Comfortaa"/>
                <a:ea typeface="Comfortaa"/>
                <a:cs typeface="Comfortaa"/>
                <a:sym typeface="Comfortaa"/>
              </a:rPr>
              <a:t>Diagrama visualmente entendible de un flujo de datos en el cual se dibuja cada paso o proceso determinado dentro de un sistema el cual resuelve un problema determinado.</a:t>
            </a:r>
            <a:endParaRPr>
              <a:solidFill>
                <a:schemeClr val="lt1"/>
              </a:solidFill>
              <a:latin typeface="Comfortaa"/>
              <a:ea typeface="Comfortaa"/>
              <a:cs typeface="Comfortaa"/>
              <a:sym typeface="Comfortaa"/>
            </a:endParaRPr>
          </a:p>
        </p:txBody>
      </p:sp>
      <p:pic>
        <p:nvPicPr>
          <p:cNvPr id="362" name="Google Shape;362;p35"/>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pic>
        <p:nvPicPr>
          <p:cNvPr id="363" name="Google Shape;363;p35"/>
          <p:cNvPicPr preferRelativeResize="0"/>
          <p:nvPr/>
        </p:nvPicPr>
        <p:blipFill rotWithShape="1">
          <a:blip r:embed="rId5">
            <a:alphaModFix/>
          </a:blip>
          <a:srcRect b="2145" l="4681" r="3884" t="2040"/>
          <a:stretch/>
        </p:blipFill>
        <p:spPr>
          <a:xfrm>
            <a:off x="1263100" y="483350"/>
            <a:ext cx="3209749" cy="4424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69" name="Google Shape;369;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0" name="Google Shape;370;p36"/>
          <p:cNvSpPr txBox="1"/>
          <p:nvPr>
            <p:ph idx="1" type="body"/>
          </p:nvPr>
        </p:nvSpPr>
        <p:spPr>
          <a:xfrm>
            <a:off x="572000" y="1363150"/>
            <a:ext cx="3417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600">
                <a:latin typeface="Comfortaa"/>
                <a:ea typeface="Comfortaa"/>
                <a:cs typeface="Comfortaa"/>
                <a:sym typeface="Comfortaa"/>
              </a:rPr>
              <a:t>Es una </a:t>
            </a:r>
            <a:r>
              <a:rPr b="1" lang="es" sz="1600">
                <a:solidFill>
                  <a:srgbClr val="9118F5"/>
                </a:solidFill>
                <a:latin typeface="Comfortaa"/>
                <a:ea typeface="Comfortaa"/>
                <a:cs typeface="Comfortaa"/>
                <a:sym typeface="Comfortaa"/>
              </a:rPr>
              <a:t>combinación del lenguaje natural con las convenciones y sintaxis de algún lenguaje de programación </a:t>
            </a:r>
            <a:r>
              <a:rPr lang="es" sz="1600">
                <a:latin typeface="Comfortaa"/>
                <a:ea typeface="Comfortaa"/>
                <a:cs typeface="Comfortaa"/>
                <a:sym typeface="Comfortaa"/>
              </a:rPr>
              <a:t>con el cual se describen estructuradamente los pasos a seguir para resolver algún problema determinado o se definen procesos dentro de un sistema.</a:t>
            </a:r>
            <a:endParaRPr sz="1600">
              <a:latin typeface="Comfortaa"/>
              <a:ea typeface="Comfortaa"/>
              <a:cs typeface="Comfortaa"/>
              <a:sym typeface="Comfortaa"/>
            </a:endParaRPr>
          </a:p>
        </p:txBody>
      </p:sp>
      <p:pic>
        <p:nvPicPr>
          <p:cNvPr id="371" name="Google Shape;371;p36"/>
          <p:cNvPicPr preferRelativeResize="0"/>
          <p:nvPr/>
        </p:nvPicPr>
        <p:blipFill rotWithShape="1">
          <a:blip r:embed="rId4">
            <a:alphaModFix/>
          </a:blip>
          <a:srcRect b="0" l="0" r="0" t="0"/>
          <a:stretch/>
        </p:blipFill>
        <p:spPr>
          <a:xfrm>
            <a:off x="7585200" y="4649925"/>
            <a:ext cx="1516126" cy="430975"/>
          </a:xfrm>
          <a:prstGeom prst="rect">
            <a:avLst/>
          </a:prstGeom>
          <a:noFill/>
          <a:ln>
            <a:noFill/>
          </a:ln>
        </p:spPr>
      </p:pic>
      <p:sp>
        <p:nvSpPr>
          <p:cNvPr id="372" name="Google Shape;372;p36"/>
          <p:cNvSpPr txBox="1"/>
          <p:nvPr>
            <p:ph type="title"/>
          </p:nvPr>
        </p:nvSpPr>
        <p:spPr>
          <a:xfrm>
            <a:off x="1737025" y="544200"/>
            <a:ext cx="3111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s">
                <a:solidFill>
                  <a:srgbClr val="9118F5"/>
                </a:solidFill>
                <a:latin typeface="Concert One"/>
                <a:ea typeface="Concert One"/>
                <a:cs typeface="Concert One"/>
                <a:sym typeface="Concert One"/>
              </a:rPr>
              <a:t>Pseudocódigo</a:t>
            </a:r>
            <a:endParaRPr b="1">
              <a:solidFill>
                <a:srgbClr val="9118F5"/>
              </a:solidFill>
              <a:latin typeface="Concert One"/>
              <a:ea typeface="Concert One"/>
              <a:cs typeface="Concert One"/>
              <a:sym typeface="Concert One"/>
            </a:endParaRPr>
          </a:p>
        </p:txBody>
      </p:sp>
      <p:sp>
        <p:nvSpPr>
          <p:cNvPr id="373" name="Google Shape;373;p36"/>
          <p:cNvSpPr txBox="1"/>
          <p:nvPr>
            <p:ph idx="1" type="body"/>
          </p:nvPr>
        </p:nvSpPr>
        <p:spPr>
          <a:xfrm>
            <a:off x="4652625" y="279175"/>
            <a:ext cx="3417900" cy="3416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función validar_lámpara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establecer lámpara_funciona a falso;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la lámpara no está enchufada entonces</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Enchufar lámpara;</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lampara enchufada enciende entonces</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establecer lámpara_funciona a verdadero;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Fin Si</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no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el foco está fundido entonces</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Cambiar el foco;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con foco sustituido la lámpara enciende entonces</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establecer lámpara_funciona a verdadero;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Fin Si</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Si no</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Cambiar lámpara;</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Fin Si</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    Regresar lámpara_funciona;</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rPr b="1" lang="es" sz="1040">
                <a:solidFill>
                  <a:srgbClr val="000000"/>
                </a:solidFill>
                <a:latin typeface="Comfortaa"/>
                <a:ea typeface="Comfortaa"/>
                <a:cs typeface="Comfortaa"/>
                <a:sym typeface="Comfortaa"/>
              </a:rPr>
              <a:t>}</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Clr>
                <a:schemeClr val="dk1"/>
              </a:buClr>
              <a:buSzPts val="440"/>
              <a:buFont typeface="Arial"/>
              <a:buNone/>
            </a:pPr>
            <a:r>
              <a:t/>
            </a:r>
            <a:endParaRPr b="1" sz="1040">
              <a:solidFill>
                <a:srgbClr val="000000"/>
              </a:solidFill>
              <a:latin typeface="Comfortaa"/>
              <a:ea typeface="Comfortaa"/>
              <a:cs typeface="Comfortaa"/>
              <a:sym typeface="Comfortaa"/>
            </a:endParaRPr>
          </a:p>
          <a:p>
            <a:pPr indent="0" lvl="0" marL="0" rtl="0" algn="l">
              <a:lnSpc>
                <a:spcPct val="80000"/>
              </a:lnSpc>
              <a:spcBef>
                <a:spcPts val="0"/>
              </a:spcBef>
              <a:spcAft>
                <a:spcPts val="0"/>
              </a:spcAft>
              <a:buSzPts val="440"/>
              <a:buNone/>
            </a:pPr>
            <a:r>
              <a:t/>
            </a:r>
            <a:endParaRPr b="1" sz="1040">
              <a:solidFill>
                <a:srgbClr val="000000"/>
              </a:solidFill>
              <a:latin typeface="Comfortaa"/>
              <a:ea typeface="Comfortaa"/>
              <a:cs typeface="Comfortaa"/>
              <a:sym typeface="Comfortaa"/>
            </a:endParaRPr>
          </a:p>
          <a:p>
            <a:pPr indent="0" lvl="0" marL="0" rtl="0" algn="l">
              <a:lnSpc>
                <a:spcPct val="95000"/>
              </a:lnSpc>
              <a:spcBef>
                <a:spcPts val="0"/>
              </a:spcBef>
              <a:spcAft>
                <a:spcPts val="1200"/>
              </a:spcAft>
              <a:buSzPts val="440"/>
              <a:buNone/>
            </a:pPr>
            <a:r>
              <a:t/>
            </a:r>
            <a:endParaRPr b="1" sz="1040">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79" name="Google Shape;379;p37"/>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
        <p:nvSpPr>
          <p:cNvPr id="380" name="Google Shape;380;p37"/>
          <p:cNvSpPr txBox="1"/>
          <p:nvPr/>
        </p:nvSpPr>
        <p:spPr>
          <a:xfrm>
            <a:off x="5117625" y="73975"/>
            <a:ext cx="3775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s" sz="3200" u="none" cap="none" strike="noStrike">
                <a:solidFill>
                  <a:srgbClr val="3A0368"/>
                </a:solidFill>
                <a:latin typeface="Concert One"/>
                <a:ea typeface="Concert One"/>
                <a:cs typeface="Concert One"/>
                <a:sym typeface="Concert One"/>
              </a:rPr>
              <a:t>PROGRAMA</a:t>
            </a:r>
            <a:endParaRPr b="0" i="0" sz="3200" u="none" cap="none" strike="noStrike">
              <a:solidFill>
                <a:srgbClr val="3A0368"/>
              </a:solidFill>
              <a:latin typeface="Concert One"/>
              <a:ea typeface="Concert One"/>
              <a:cs typeface="Concert One"/>
              <a:sym typeface="Concert One"/>
            </a:endParaRPr>
          </a:p>
        </p:txBody>
      </p:sp>
      <p:sp>
        <p:nvSpPr>
          <p:cNvPr id="381" name="Google Shape;381;p37"/>
          <p:cNvSpPr txBox="1"/>
          <p:nvPr>
            <p:ph idx="1" type="body"/>
          </p:nvPr>
        </p:nvSpPr>
        <p:spPr>
          <a:xfrm>
            <a:off x="4349225" y="1202050"/>
            <a:ext cx="4384500" cy="2844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s">
                <a:solidFill>
                  <a:schemeClr val="dk1"/>
                </a:solidFill>
                <a:latin typeface="Comfortaa"/>
                <a:ea typeface="Comfortaa"/>
                <a:cs typeface="Comfortaa"/>
                <a:sym typeface="Comfortaa"/>
              </a:rPr>
              <a:t>Serie de sentencias y métodos que se escriben siguiendo la sintaxis, reglas y estructura de un lenguaje de programación, lo cual permite que un dispositivo electrónico realice procesos determinados en base a una entrada, produciendo una salida.</a:t>
            </a:r>
            <a:endParaRPr>
              <a:solidFill>
                <a:schemeClr val="dk1"/>
              </a:solidFill>
              <a:latin typeface="Comfortaa"/>
              <a:ea typeface="Comfortaa"/>
              <a:cs typeface="Comfortaa"/>
              <a:sym typeface="Comfortaa"/>
            </a:endParaRPr>
          </a:p>
        </p:txBody>
      </p:sp>
      <p:pic>
        <p:nvPicPr>
          <p:cNvPr id="382" name="Google Shape;382;p37"/>
          <p:cNvPicPr preferRelativeResize="0"/>
          <p:nvPr/>
        </p:nvPicPr>
        <p:blipFill rotWithShape="1">
          <a:blip r:embed="rId5">
            <a:alphaModFix/>
          </a:blip>
          <a:srcRect b="0" l="20044" r="13142" t="0"/>
          <a:stretch/>
        </p:blipFill>
        <p:spPr>
          <a:xfrm>
            <a:off x="0" y="0"/>
            <a:ext cx="415090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8" name="Google Shape;388;p38"/>
          <p:cNvSpPr txBox="1"/>
          <p:nvPr>
            <p:ph type="title"/>
          </p:nvPr>
        </p:nvSpPr>
        <p:spPr>
          <a:xfrm>
            <a:off x="4324125" y="1143875"/>
            <a:ext cx="4185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solidFill>
                  <a:schemeClr val="lt1"/>
                </a:solidFill>
                <a:latin typeface="Concert One"/>
                <a:ea typeface="Concert One"/>
                <a:cs typeface="Concert One"/>
                <a:sym typeface="Concert One"/>
              </a:rPr>
              <a:t>EJERCICIO DE ALGORITMOS BÁSICOS</a:t>
            </a:r>
            <a:endParaRPr>
              <a:solidFill>
                <a:schemeClr val="lt1"/>
              </a:solidFill>
              <a:latin typeface="Concert One"/>
              <a:ea typeface="Concert One"/>
              <a:cs typeface="Concert One"/>
              <a:sym typeface="Concert One"/>
            </a:endParaRPr>
          </a:p>
        </p:txBody>
      </p:sp>
      <p:sp>
        <p:nvSpPr>
          <p:cNvPr id="389" name="Google Shape;389;p38"/>
          <p:cNvSpPr txBox="1"/>
          <p:nvPr>
            <p:ph idx="1" type="body"/>
          </p:nvPr>
        </p:nvSpPr>
        <p:spPr>
          <a:xfrm>
            <a:off x="4237675" y="2113350"/>
            <a:ext cx="4656600" cy="2220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s">
                <a:solidFill>
                  <a:schemeClr val="accent4"/>
                </a:solidFill>
                <a:latin typeface="Comfortaa"/>
                <a:ea typeface="Comfortaa"/>
                <a:cs typeface="Comfortaa"/>
                <a:sym typeface="Comfortaa"/>
              </a:rPr>
              <a:t>Desarrolla un algoritmo aprovechando cualquiera de las formas mencionadas anteriormente (lenguaje natural, diagrama de flujo o pseudocódigo).</a:t>
            </a:r>
            <a:endParaRPr>
              <a:solidFill>
                <a:schemeClr val="accent4"/>
              </a:solidFill>
              <a:latin typeface="Comfortaa"/>
              <a:ea typeface="Comfortaa"/>
              <a:cs typeface="Comfortaa"/>
              <a:sym typeface="Comfortaa"/>
            </a:endParaRPr>
          </a:p>
        </p:txBody>
      </p:sp>
      <p:pic>
        <p:nvPicPr>
          <p:cNvPr id="390" name="Google Shape;390;p38"/>
          <p:cNvPicPr preferRelativeResize="0"/>
          <p:nvPr/>
        </p:nvPicPr>
        <p:blipFill rotWithShape="1">
          <a:blip r:embed="rId4">
            <a:alphaModFix/>
          </a:blip>
          <a:srcRect b="0" l="0" r="0" t="0"/>
          <a:stretch/>
        </p:blipFill>
        <p:spPr>
          <a:xfrm>
            <a:off x="7567875" y="4416125"/>
            <a:ext cx="1516126" cy="43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96" name="Google Shape;396;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7" name="Google Shape;397;p39"/>
          <p:cNvSpPr txBox="1"/>
          <p:nvPr>
            <p:ph idx="1" type="body"/>
          </p:nvPr>
        </p:nvSpPr>
        <p:spPr>
          <a:xfrm>
            <a:off x="572000" y="1363150"/>
            <a:ext cx="74334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1"/>
              </a:buClr>
              <a:buSzPts val="1600"/>
              <a:buFont typeface="Comfortaa"/>
              <a:buChar char="●"/>
            </a:pPr>
            <a:r>
              <a:rPr lang="es" sz="1600">
                <a:solidFill>
                  <a:schemeClr val="dk1"/>
                </a:solidFill>
                <a:latin typeface="Comfortaa"/>
                <a:ea typeface="Comfortaa"/>
                <a:cs typeface="Comfortaa"/>
                <a:sym typeface="Comfortaa"/>
              </a:rPr>
              <a:t>Realizar un algoritmo que sume dos números.</a:t>
            </a:r>
            <a:endParaRPr sz="1600">
              <a:solidFill>
                <a:schemeClr val="dk1"/>
              </a:solidFill>
              <a:latin typeface="Comfortaa"/>
              <a:ea typeface="Comfortaa"/>
              <a:cs typeface="Comfortaa"/>
              <a:sym typeface="Comfortaa"/>
            </a:endParaRPr>
          </a:p>
          <a:p>
            <a:pPr indent="0" lvl="0" marL="457200" rtl="0" algn="l">
              <a:lnSpc>
                <a:spcPct val="100000"/>
              </a:lnSpc>
              <a:spcBef>
                <a:spcPts val="0"/>
              </a:spcBef>
              <a:spcAft>
                <a:spcPts val="0"/>
              </a:spcAft>
              <a:buSzPts val="1800"/>
              <a:buNone/>
            </a:pPr>
            <a:r>
              <a:t/>
            </a:r>
            <a:endParaRPr sz="1600">
              <a:solidFill>
                <a:srgbClr val="000000"/>
              </a:solidFill>
              <a:latin typeface="Comfortaa"/>
              <a:ea typeface="Comfortaa"/>
              <a:cs typeface="Comfortaa"/>
              <a:sym typeface="Comfortaa"/>
            </a:endParaRPr>
          </a:p>
          <a:p>
            <a:pPr indent="-330200" lvl="0" marL="457200" rtl="0" algn="l">
              <a:lnSpc>
                <a:spcPct val="100000"/>
              </a:lnSpc>
              <a:spcBef>
                <a:spcPts val="0"/>
              </a:spcBef>
              <a:spcAft>
                <a:spcPts val="0"/>
              </a:spcAft>
              <a:buSzPts val="1600"/>
              <a:buFont typeface="Comfortaa"/>
              <a:buChar char="●"/>
            </a:pPr>
            <a:r>
              <a:rPr lang="es" sz="1600">
                <a:solidFill>
                  <a:srgbClr val="000000"/>
                </a:solidFill>
                <a:latin typeface="Comfortaa"/>
                <a:ea typeface="Comfortaa"/>
                <a:cs typeface="Comfortaa"/>
                <a:sym typeface="Comfortaa"/>
              </a:rPr>
              <a:t>Realizar un algoritmo que permita leer dos valores distintos, determinar cuál de los dos valores es el mayor y escribirlo.</a:t>
            </a:r>
            <a:endParaRPr sz="1600">
              <a:solidFill>
                <a:srgbClr val="000000"/>
              </a:solidFill>
              <a:latin typeface="Comfortaa"/>
              <a:ea typeface="Comfortaa"/>
              <a:cs typeface="Comfortaa"/>
              <a:sym typeface="Comfortaa"/>
            </a:endParaRPr>
          </a:p>
          <a:p>
            <a:pPr indent="0" lvl="0" marL="457200" rtl="0" algn="l">
              <a:lnSpc>
                <a:spcPct val="100000"/>
              </a:lnSpc>
              <a:spcBef>
                <a:spcPts val="0"/>
              </a:spcBef>
              <a:spcAft>
                <a:spcPts val="0"/>
              </a:spcAft>
              <a:buSzPts val="1800"/>
              <a:buNone/>
            </a:pPr>
            <a:r>
              <a:t/>
            </a:r>
            <a:endParaRPr sz="1600">
              <a:solidFill>
                <a:srgbClr val="000000"/>
              </a:solidFill>
              <a:latin typeface="Comfortaa"/>
              <a:ea typeface="Comfortaa"/>
              <a:cs typeface="Comfortaa"/>
              <a:sym typeface="Comfortaa"/>
            </a:endParaRPr>
          </a:p>
          <a:p>
            <a:pPr indent="-330200" lvl="0" marL="457200" rtl="0" algn="l">
              <a:lnSpc>
                <a:spcPct val="100000"/>
              </a:lnSpc>
              <a:spcBef>
                <a:spcPts val="0"/>
              </a:spcBef>
              <a:spcAft>
                <a:spcPts val="0"/>
              </a:spcAft>
              <a:buClr>
                <a:srgbClr val="000000"/>
              </a:buClr>
              <a:buSzPts val="1600"/>
              <a:buFont typeface="Comfortaa"/>
              <a:buChar char="●"/>
            </a:pPr>
            <a:r>
              <a:rPr lang="es" sz="1600">
                <a:solidFill>
                  <a:srgbClr val="000000"/>
                </a:solidFill>
                <a:latin typeface="Comfortaa"/>
                <a:ea typeface="Comfortaa"/>
                <a:cs typeface="Comfortaa"/>
                <a:sym typeface="Comfortaa"/>
              </a:rPr>
              <a:t>Realiza un algoritmo que permita leer dos valores distintos, determinar cuál de los dos valores es el menor y escribirlo.</a:t>
            </a:r>
            <a:endParaRPr sz="1600">
              <a:solidFill>
                <a:srgbClr val="000000"/>
              </a:solidFill>
              <a:latin typeface="Comfortaa"/>
              <a:ea typeface="Comfortaa"/>
              <a:cs typeface="Comfortaa"/>
              <a:sym typeface="Comfortaa"/>
            </a:endParaRPr>
          </a:p>
        </p:txBody>
      </p:sp>
      <p:pic>
        <p:nvPicPr>
          <p:cNvPr id="398" name="Google Shape;398;p39"/>
          <p:cNvPicPr preferRelativeResize="0"/>
          <p:nvPr/>
        </p:nvPicPr>
        <p:blipFill rotWithShape="1">
          <a:blip r:embed="rId4">
            <a:alphaModFix/>
          </a:blip>
          <a:srcRect b="0" l="0" r="0" t="0"/>
          <a:stretch/>
        </p:blipFill>
        <p:spPr>
          <a:xfrm>
            <a:off x="3813937" y="4712525"/>
            <a:ext cx="1516126" cy="430975"/>
          </a:xfrm>
          <a:prstGeom prst="rect">
            <a:avLst/>
          </a:prstGeom>
          <a:noFill/>
          <a:ln>
            <a:noFill/>
          </a:ln>
        </p:spPr>
      </p:pic>
      <p:sp>
        <p:nvSpPr>
          <p:cNvPr id="399" name="Google Shape;399;p39"/>
          <p:cNvSpPr txBox="1"/>
          <p:nvPr>
            <p:ph type="title"/>
          </p:nvPr>
        </p:nvSpPr>
        <p:spPr>
          <a:xfrm>
            <a:off x="1898150" y="556600"/>
            <a:ext cx="3111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s">
                <a:solidFill>
                  <a:srgbClr val="9118F5"/>
                </a:solidFill>
                <a:latin typeface="Concert One"/>
                <a:ea typeface="Concert One"/>
                <a:cs typeface="Concert One"/>
                <a:sym typeface="Concert One"/>
              </a:rPr>
              <a:t>EJERCICIOS</a:t>
            </a:r>
            <a:endParaRPr b="1">
              <a:solidFill>
                <a:srgbClr val="9118F5"/>
              </a:solidFill>
              <a:latin typeface="Concert One"/>
              <a:ea typeface="Concert One"/>
              <a:cs typeface="Concert One"/>
              <a:sym typeface="Concert On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5" name="Google Shape;405;p40"/>
          <p:cNvSpPr txBox="1"/>
          <p:nvPr>
            <p:ph type="title"/>
          </p:nvPr>
        </p:nvSpPr>
        <p:spPr>
          <a:xfrm>
            <a:off x="768900" y="521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3020">
                <a:solidFill>
                  <a:srgbClr val="9118F5"/>
                </a:solidFill>
                <a:latin typeface="Concert One"/>
                <a:ea typeface="Concert One"/>
                <a:cs typeface="Concert One"/>
                <a:sym typeface="Concert One"/>
              </a:rPr>
              <a:t>RECORDATORIOS Y AVISOS</a:t>
            </a:r>
            <a:endParaRPr sz="3020">
              <a:solidFill>
                <a:srgbClr val="9118F5"/>
              </a:solidFill>
              <a:latin typeface="Concert One"/>
              <a:ea typeface="Concert One"/>
              <a:cs typeface="Concert One"/>
              <a:sym typeface="Concert One"/>
            </a:endParaRPr>
          </a:p>
        </p:txBody>
      </p:sp>
      <p:sp>
        <p:nvSpPr>
          <p:cNvPr id="406" name="Google Shape;406;p40"/>
          <p:cNvSpPr txBox="1"/>
          <p:nvPr>
            <p:ph idx="1" type="body"/>
          </p:nvPr>
        </p:nvSpPr>
        <p:spPr>
          <a:xfrm>
            <a:off x="311700" y="1152475"/>
            <a:ext cx="7338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Escribe aquí tus recordatorios y avisos</a:t>
            </a:r>
            <a:endParaRPr>
              <a:solidFill>
                <a:srgbClr val="3A0368"/>
              </a:solidFill>
              <a:latin typeface="Nunito Medium"/>
              <a:ea typeface="Nunito Medium"/>
              <a:cs typeface="Nunito Medium"/>
              <a:sym typeface="Nunito Medium"/>
            </a:endParaRPr>
          </a:p>
          <a:p>
            <a:pPr indent="-342900" lvl="0" marL="457200" rtl="0" algn="l">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Escribe aquí tus recordatorios y avisos</a:t>
            </a:r>
            <a:endParaRPr>
              <a:solidFill>
                <a:srgbClr val="3A0368"/>
              </a:solidFill>
              <a:latin typeface="Nunito Medium"/>
              <a:ea typeface="Nunito Medium"/>
              <a:cs typeface="Nunito Medium"/>
              <a:sym typeface="Nunito Medium"/>
            </a:endParaRPr>
          </a:p>
          <a:p>
            <a:pPr indent="-342900" lvl="0" marL="457200" rtl="0" algn="l">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a:t>
            </a:r>
            <a:endParaRPr>
              <a:solidFill>
                <a:srgbClr val="3A0368"/>
              </a:solidFill>
              <a:latin typeface="Nunito Medium"/>
              <a:ea typeface="Nunito Medium"/>
              <a:cs typeface="Nunito Medium"/>
              <a:sym typeface="Nunito Medium"/>
            </a:endParaRPr>
          </a:p>
        </p:txBody>
      </p:sp>
      <p:pic>
        <p:nvPicPr>
          <p:cNvPr id="407" name="Google Shape;407;p40"/>
          <p:cNvPicPr preferRelativeResize="0"/>
          <p:nvPr/>
        </p:nvPicPr>
        <p:blipFill rotWithShape="1">
          <a:blip r:embed="rId4">
            <a:alphaModFix/>
          </a:blip>
          <a:srcRect b="0" l="0" r="0" t="0"/>
          <a:stretch/>
        </p:blipFill>
        <p:spPr>
          <a:xfrm>
            <a:off x="7459300" y="4703625"/>
            <a:ext cx="1516126" cy="43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9" name="Google Shape;119;p6"/>
          <p:cNvSpPr txBox="1"/>
          <p:nvPr>
            <p:ph type="title"/>
          </p:nvPr>
        </p:nvSpPr>
        <p:spPr>
          <a:xfrm>
            <a:off x="768900" y="521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3020">
                <a:solidFill>
                  <a:srgbClr val="9118F5"/>
                </a:solidFill>
                <a:latin typeface="Concert One"/>
                <a:ea typeface="Concert One"/>
                <a:cs typeface="Concert One"/>
                <a:sym typeface="Concert One"/>
              </a:rPr>
              <a:t>RECORDATORIOS IMPORTANTES</a:t>
            </a:r>
            <a:endParaRPr sz="3020">
              <a:solidFill>
                <a:srgbClr val="9118F5"/>
              </a:solidFill>
              <a:latin typeface="Concert One"/>
              <a:ea typeface="Concert One"/>
              <a:cs typeface="Concert One"/>
              <a:sym typeface="Concert One"/>
            </a:endParaRPr>
          </a:p>
        </p:txBody>
      </p:sp>
      <p:sp>
        <p:nvSpPr>
          <p:cNvPr id="120" name="Google Shape;120;p6"/>
          <p:cNvSpPr txBox="1"/>
          <p:nvPr>
            <p:ph idx="1" type="body"/>
          </p:nvPr>
        </p:nvSpPr>
        <p:spPr>
          <a:xfrm>
            <a:off x="311700" y="1152475"/>
            <a:ext cx="7338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Este es un espacio para que </a:t>
            </a:r>
            <a:r>
              <a:rPr b="1" lang="es">
                <a:solidFill>
                  <a:srgbClr val="3A0368"/>
                </a:solidFill>
                <a:latin typeface="Nunito"/>
                <a:ea typeface="Nunito"/>
                <a:cs typeface="Nunito"/>
                <a:sym typeface="Nunito"/>
              </a:rPr>
              <a:t>crezcas profesionalmente y para que compartas tu conocimiento</a:t>
            </a:r>
            <a:r>
              <a:rPr lang="es">
                <a:solidFill>
                  <a:srgbClr val="3A0368"/>
                </a:solidFill>
                <a:latin typeface="Nunito Medium"/>
                <a:ea typeface="Nunito Medium"/>
                <a:cs typeface="Nunito Medium"/>
                <a:sym typeface="Nunito Medium"/>
              </a:rPr>
              <a:t> con las demás</a:t>
            </a:r>
            <a:endParaRPr>
              <a:solidFill>
                <a:srgbClr val="3A0368"/>
              </a:solidFill>
              <a:latin typeface="Nunito Medium"/>
              <a:ea typeface="Nunito Medium"/>
              <a:cs typeface="Nunito Medium"/>
              <a:sym typeface="Nunito Medium"/>
            </a:endParaRPr>
          </a:p>
          <a:p>
            <a:pPr indent="-342900" lvl="0" marL="457200" rtl="0" algn="l">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 un espacio colaborativo y respetuoso, </a:t>
            </a:r>
            <a:r>
              <a:rPr b="1" lang="es">
                <a:solidFill>
                  <a:srgbClr val="3A0368"/>
                </a:solidFill>
                <a:latin typeface="Nunito"/>
                <a:ea typeface="Nunito"/>
                <a:cs typeface="Nunito"/>
                <a:sym typeface="Nunito"/>
              </a:rPr>
              <a:t>cuida la forma en la que te diriges con tus mentores, con las embajadoras y con tus compañeras</a:t>
            </a:r>
            <a:endParaRPr b="1">
              <a:solidFill>
                <a:srgbClr val="3A0368"/>
              </a:solidFill>
              <a:latin typeface="Nunito"/>
              <a:ea typeface="Nunito"/>
              <a:cs typeface="Nunito"/>
              <a:sym typeface="Nunito"/>
            </a:endParaRPr>
          </a:p>
          <a:p>
            <a:pPr indent="-342900" lvl="0" marL="457200" rtl="0" algn="l">
              <a:lnSpc>
                <a:spcPct val="150000"/>
              </a:lnSpc>
              <a:spcBef>
                <a:spcPts val="0"/>
              </a:spcBef>
              <a:spcAft>
                <a:spcPts val="0"/>
              </a:spcAft>
              <a:buClr>
                <a:srgbClr val="3A0368"/>
              </a:buClr>
              <a:buSzPts val="1800"/>
              <a:buFont typeface="Nunito Medium"/>
              <a:buChar char="●"/>
            </a:pPr>
            <a:r>
              <a:rPr b="1" lang="es">
                <a:solidFill>
                  <a:srgbClr val="3A0368"/>
                </a:solidFill>
                <a:latin typeface="Nunito"/>
                <a:ea typeface="Nunito"/>
                <a:cs typeface="Nunito"/>
                <a:sym typeface="Nunito"/>
              </a:rPr>
              <a:t>Respeta el tiempo</a:t>
            </a:r>
            <a:r>
              <a:rPr lang="es">
                <a:solidFill>
                  <a:srgbClr val="3A0368"/>
                </a:solidFill>
                <a:latin typeface="Nunito Medium"/>
                <a:ea typeface="Nunito Medium"/>
                <a:cs typeface="Nunito Medium"/>
                <a:sym typeface="Nunito Medium"/>
              </a:rPr>
              <a:t> que estás invirtiendo a este programa</a:t>
            </a:r>
            <a:endParaRPr>
              <a:solidFill>
                <a:srgbClr val="3A0368"/>
              </a:solidFill>
              <a:latin typeface="Nunito Medium"/>
              <a:ea typeface="Nunito Medium"/>
              <a:cs typeface="Nunito Medium"/>
              <a:sym typeface="Nunito Medium"/>
            </a:endParaRPr>
          </a:p>
          <a:p>
            <a:pPr indent="-342900" lvl="0" marL="457200" rtl="0" algn="l">
              <a:lnSpc>
                <a:spcPct val="150000"/>
              </a:lnSpc>
              <a:spcBef>
                <a:spcPts val="0"/>
              </a:spcBef>
              <a:spcAft>
                <a:spcPts val="0"/>
              </a:spcAft>
              <a:buClr>
                <a:srgbClr val="3A0368"/>
              </a:buClr>
              <a:buSzPts val="1800"/>
              <a:buFont typeface="Nunito Medium"/>
              <a:buChar char="●"/>
            </a:pPr>
            <a:r>
              <a:rPr b="1" lang="es">
                <a:solidFill>
                  <a:srgbClr val="3A0368"/>
                </a:solidFill>
                <a:latin typeface="Nunito"/>
                <a:ea typeface="Nunito"/>
                <a:cs typeface="Nunito"/>
                <a:sym typeface="Nunito"/>
              </a:rPr>
              <a:t>No hagas comentarios discriminatorios o de burla</a:t>
            </a:r>
            <a:r>
              <a:rPr lang="es">
                <a:solidFill>
                  <a:srgbClr val="3A0368"/>
                </a:solidFill>
                <a:latin typeface="Nunito Medium"/>
                <a:ea typeface="Nunito Medium"/>
                <a:cs typeface="Nunito Medium"/>
                <a:sym typeface="Nunito Medium"/>
              </a:rPr>
              <a:t> hacia tus compañeras, mentores y embajadoras</a:t>
            </a:r>
            <a:endParaRPr>
              <a:solidFill>
                <a:srgbClr val="3A0368"/>
              </a:solidFill>
              <a:latin typeface="Nunito Medium"/>
              <a:ea typeface="Nunito Medium"/>
              <a:cs typeface="Nunito Medium"/>
              <a:sym typeface="Nunito Medium"/>
            </a:endParaRPr>
          </a:p>
        </p:txBody>
      </p:sp>
      <p:pic>
        <p:nvPicPr>
          <p:cNvPr id="121" name="Google Shape;121;p6"/>
          <p:cNvPicPr preferRelativeResize="0"/>
          <p:nvPr/>
        </p:nvPicPr>
        <p:blipFill rotWithShape="1">
          <a:blip r:embed="rId4">
            <a:alphaModFix/>
          </a:blip>
          <a:srcRect b="0" l="0" r="0" t="0"/>
          <a:stretch/>
        </p:blipFill>
        <p:spPr>
          <a:xfrm>
            <a:off x="7459300" y="4703625"/>
            <a:ext cx="1516126" cy="43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7" name="Google Shape;127;p7"/>
          <p:cNvSpPr txBox="1"/>
          <p:nvPr>
            <p:ph type="title"/>
          </p:nvPr>
        </p:nvSpPr>
        <p:spPr>
          <a:xfrm>
            <a:off x="4874950" y="1824350"/>
            <a:ext cx="2911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2020">
                <a:latin typeface="Comfortaa"/>
                <a:ea typeface="Comfortaa"/>
                <a:cs typeface="Comfortaa"/>
                <a:sym typeface="Comfortaa"/>
              </a:rPr>
              <a:t>[Nombre] [Apellido]</a:t>
            </a:r>
            <a:endParaRPr sz="2020">
              <a:latin typeface="Comfortaa"/>
              <a:ea typeface="Comfortaa"/>
              <a:cs typeface="Comfortaa"/>
              <a:sym typeface="Comfortaa"/>
            </a:endParaRPr>
          </a:p>
        </p:txBody>
      </p:sp>
      <p:sp>
        <p:nvSpPr>
          <p:cNvPr id="128" name="Google Shape;128;p7"/>
          <p:cNvSpPr txBox="1"/>
          <p:nvPr>
            <p:ph idx="1" type="body"/>
          </p:nvPr>
        </p:nvSpPr>
        <p:spPr>
          <a:xfrm>
            <a:off x="4874950" y="2452125"/>
            <a:ext cx="2679300" cy="1612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latin typeface="Comfortaa"/>
                <a:ea typeface="Comfortaa"/>
                <a:cs typeface="Comfortaa"/>
                <a:sym typeface="Comfortaa"/>
              </a:rPr>
              <a:t>Breve descripción de tu perfil profesional y qué te gusta hacer</a:t>
            </a:r>
            <a:endParaRPr>
              <a:latin typeface="Comfortaa"/>
              <a:ea typeface="Comfortaa"/>
              <a:cs typeface="Comfortaa"/>
              <a:sym typeface="Comfortaa"/>
            </a:endParaRPr>
          </a:p>
        </p:txBody>
      </p:sp>
      <p:pic>
        <p:nvPicPr>
          <p:cNvPr id="129" name="Google Shape;129;p7"/>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pic>
        <p:nvPicPr>
          <p:cNvPr id="130" name="Google Shape;130;p7"/>
          <p:cNvPicPr preferRelativeResize="0"/>
          <p:nvPr/>
        </p:nvPicPr>
        <p:blipFill rotWithShape="1">
          <a:blip r:embed="rId4">
            <a:alphaModFix/>
          </a:blip>
          <a:srcRect b="0" l="0" r="0" t="0"/>
          <a:stretch/>
        </p:blipFill>
        <p:spPr>
          <a:xfrm>
            <a:off x="372175" y="4667250"/>
            <a:ext cx="1516126" cy="430975"/>
          </a:xfrm>
          <a:prstGeom prst="rect">
            <a:avLst/>
          </a:prstGeom>
          <a:noFill/>
          <a:ln>
            <a:noFill/>
          </a:ln>
        </p:spPr>
      </p:pic>
      <p:sp>
        <p:nvSpPr>
          <p:cNvPr id="131" name="Google Shape;131;p7"/>
          <p:cNvSpPr/>
          <p:nvPr/>
        </p:nvSpPr>
        <p:spPr>
          <a:xfrm>
            <a:off x="3588675" y="361575"/>
            <a:ext cx="1927575" cy="371249"/>
          </a:xfrm>
          <a:prstGeom prst="rect">
            <a:avLst/>
          </a:prstGeom>
        </p:spPr>
        <p:txBody>
          <a:bodyPr>
            <a:prstTxWarp prst="textPlain"/>
          </a:bodyPr>
          <a:lstStyle/>
          <a:p>
            <a:pPr lvl="0" algn="ctr"/>
            <a:r>
              <a:rPr b="1" i="0">
                <a:ln>
                  <a:noFill/>
                </a:ln>
                <a:solidFill>
                  <a:schemeClr val="lt1"/>
                </a:solidFill>
                <a:latin typeface="KoHo"/>
              </a:rPr>
              <a:t>MENTORA</a:t>
            </a:r>
          </a:p>
        </p:txBody>
      </p:sp>
      <p:sp>
        <p:nvSpPr>
          <p:cNvPr id="132" name="Google Shape;132;p7"/>
          <p:cNvSpPr/>
          <p:nvPr/>
        </p:nvSpPr>
        <p:spPr>
          <a:xfrm>
            <a:off x="1491425" y="1315600"/>
            <a:ext cx="2911200" cy="28620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omfortaa"/>
                <a:ea typeface="Comfortaa"/>
                <a:cs typeface="Comfortaa"/>
                <a:sym typeface="Comfortaa"/>
              </a:rPr>
              <a:t>Tu foto aquí</a:t>
            </a:r>
            <a:endParaRPr b="0" i="0" sz="1400" u="none" cap="none" strike="noStrike">
              <a:solidFill>
                <a:srgbClr val="000000"/>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8" name="Google Shape;138;p8"/>
          <p:cNvSpPr txBox="1"/>
          <p:nvPr>
            <p:ph type="ctrTitle"/>
          </p:nvPr>
        </p:nvSpPr>
        <p:spPr>
          <a:xfrm>
            <a:off x="4035125" y="1723150"/>
            <a:ext cx="4797300" cy="1074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s">
                <a:solidFill>
                  <a:srgbClr val="FFD966"/>
                </a:solidFill>
                <a:latin typeface="Concert One"/>
                <a:ea typeface="Concert One"/>
                <a:cs typeface="Concert One"/>
                <a:sym typeface="Concert One"/>
              </a:rPr>
              <a:t>BREVE HISTORIA</a:t>
            </a:r>
            <a:endParaRPr>
              <a:solidFill>
                <a:srgbClr val="FFD966"/>
              </a:solidFill>
              <a:latin typeface="Concert One"/>
              <a:ea typeface="Concert One"/>
              <a:cs typeface="Concert One"/>
              <a:sym typeface="Concert One"/>
            </a:endParaRPr>
          </a:p>
        </p:txBody>
      </p:sp>
      <p:sp>
        <p:nvSpPr>
          <p:cNvPr id="139" name="Google Shape;139;p8"/>
          <p:cNvSpPr txBox="1"/>
          <p:nvPr>
            <p:ph idx="1" type="subTitle"/>
          </p:nvPr>
        </p:nvSpPr>
        <p:spPr>
          <a:xfrm>
            <a:off x="4165025" y="2617625"/>
            <a:ext cx="4537500" cy="792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00000"/>
              </a:lnSpc>
              <a:spcBef>
                <a:spcPts val="0"/>
              </a:spcBef>
              <a:spcAft>
                <a:spcPts val="0"/>
              </a:spcAft>
              <a:buSzPct val="114285"/>
              <a:buNone/>
            </a:pPr>
            <a:r>
              <a:rPr lang="es" sz="3500">
                <a:solidFill>
                  <a:schemeClr val="lt1"/>
                </a:solidFill>
                <a:latin typeface="Didact Gothic"/>
                <a:ea typeface="Didact Gothic"/>
                <a:cs typeface="Didact Gothic"/>
                <a:sym typeface="Didact Gothic"/>
              </a:rPr>
              <a:t>de Internet y de la World Wide Web</a:t>
            </a:r>
            <a:endParaRPr sz="3500">
              <a:solidFill>
                <a:schemeClr val="lt1"/>
              </a:solidFill>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5" name="Google Shape;145;p9"/>
          <p:cNvSpPr txBox="1"/>
          <p:nvPr>
            <p:ph type="title"/>
          </p:nvPr>
        </p:nvSpPr>
        <p:spPr>
          <a:xfrm>
            <a:off x="-76375" y="163475"/>
            <a:ext cx="8597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TIM BERNERS-LEE: CREADOR DE LA WORLD WIDE WEB</a:t>
            </a:r>
            <a:endParaRPr>
              <a:solidFill>
                <a:srgbClr val="FFD966"/>
              </a:solidFill>
              <a:latin typeface="Concert One"/>
              <a:ea typeface="Concert One"/>
              <a:cs typeface="Concert One"/>
              <a:sym typeface="Concert One"/>
            </a:endParaRPr>
          </a:p>
          <a:p>
            <a:pPr indent="0" lvl="0" marL="0" rtl="0" algn="l">
              <a:lnSpc>
                <a:spcPct val="100000"/>
              </a:lnSpc>
              <a:spcBef>
                <a:spcPts val="0"/>
              </a:spcBef>
              <a:spcAft>
                <a:spcPts val="0"/>
              </a:spcAft>
              <a:buSzPct val="111111"/>
              <a:buNone/>
            </a:pPr>
            <a:r>
              <a:rPr lang="es">
                <a:solidFill>
                  <a:srgbClr val="9118F5"/>
                </a:solidFill>
                <a:latin typeface="Concert One"/>
                <a:ea typeface="Concert One"/>
                <a:cs typeface="Concert One"/>
                <a:sym typeface="Concert One"/>
              </a:rPr>
              <a:t>[VIDEO]</a:t>
            </a:r>
            <a:endParaRPr>
              <a:solidFill>
                <a:srgbClr val="9118F5"/>
              </a:solidFill>
              <a:latin typeface="Concert One"/>
              <a:ea typeface="Concert One"/>
              <a:cs typeface="Concert One"/>
              <a:sym typeface="Concert One"/>
            </a:endParaRPr>
          </a:p>
        </p:txBody>
      </p:sp>
      <p:pic>
        <p:nvPicPr>
          <p:cNvPr id="146" name="Google Shape;146;p9"/>
          <p:cNvPicPr preferRelativeResize="0"/>
          <p:nvPr/>
        </p:nvPicPr>
        <p:blipFill rotWithShape="1">
          <a:blip r:embed="rId4">
            <a:alphaModFix/>
          </a:blip>
          <a:srcRect b="0" l="0" r="0" t="0"/>
          <a:stretch/>
        </p:blipFill>
        <p:spPr>
          <a:xfrm>
            <a:off x="147175" y="4632625"/>
            <a:ext cx="1516126" cy="430975"/>
          </a:xfrm>
          <a:prstGeom prst="rect">
            <a:avLst/>
          </a:prstGeom>
          <a:noFill/>
          <a:ln>
            <a:noFill/>
          </a:ln>
        </p:spPr>
      </p:pic>
      <p:pic>
        <p:nvPicPr>
          <p:cNvPr descr="Tim Berners-Lee inventó la World Wide Web hace unos 30 años. Pero ¿cuál es su historia? ¿Y cómo surgió la idea? Se lo contamos.&#10;&#10;#TimBerners-Lee #www #internet #DWEnlaces #EnlacesDW #DWmagacines #dwdigital" id="147" name="Google Shape;147;p9" title="Tim Berners-Lee: creador de la World Wide Web">
            <a:hlinkClick r:id="rId5"/>
          </p:cNvPr>
          <p:cNvPicPr preferRelativeResize="0"/>
          <p:nvPr/>
        </p:nvPicPr>
        <p:blipFill rotWithShape="1">
          <a:blip r:embed="rId6">
            <a:alphaModFix/>
          </a:blip>
          <a:srcRect b="0" l="0" r="0" t="0"/>
          <a:stretch/>
        </p:blipFill>
        <p:spPr>
          <a:xfrm>
            <a:off x="2286000" y="9359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3" name="Google Shape;153;p10"/>
          <p:cNvSpPr txBox="1"/>
          <p:nvPr>
            <p:ph idx="4294967295" type="ctrTitle"/>
          </p:nvPr>
        </p:nvSpPr>
        <p:spPr>
          <a:xfrm>
            <a:off x="1001000" y="2027950"/>
            <a:ext cx="8087700" cy="12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4800" u="none" cap="none" strike="noStrike">
                <a:solidFill>
                  <a:srgbClr val="674EA7"/>
                </a:solidFill>
                <a:latin typeface="Concert One"/>
                <a:ea typeface="Concert One"/>
                <a:cs typeface="Concert One"/>
                <a:sym typeface="Concert One"/>
              </a:rPr>
              <a:t>EL INTERNET ≠ LA WEB</a:t>
            </a:r>
            <a:endParaRPr b="0" i="0" sz="4800" u="none" cap="none" strike="noStrike">
              <a:solidFill>
                <a:srgbClr val="674EA7"/>
              </a:solidFill>
              <a:latin typeface="Concert One"/>
              <a:ea typeface="Concert One"/>
              <a:cs typeface="Concert One"/>
              <a:sym typeface="Concert One"/>
            </a:endParaRPr>
          </a:p>
        </p:txBody>
      </p:sp>
      <p:pic>
        <p:nvPicPr>
          <p:cNvPr id="154" name="Google Shape;154;p10"/>
          <p:cNvPicPr preferRelativeResize="0"/>
          <p:nvPr/>
        </p:nvPicPr>
        <p:blipFill rotWithShape="1">
          <a:blip r:embed="rId4">
            <a:alphaModFix/>
          </a:blip>
          <a:srcRect b="0" l="0" r="0" t="0"/>
          <a:stretch/>
        </p:blipFill>
        <p:spPr>
          <a:xfrm>
            <a:off x="7585200" y="4649925"/>
            <a:ext cx="1516126" cy="43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0" name="Google Shape;160;p11"/>
          <p:cNvSpPr txBox="1"/>
          <p:nvPr>
            <p:ph type="title"/>
          </p:nvPr>
        </p:nvSpPr>
        <p:spPr>
          <a:xfrm>
            <a:off x="147175" y="141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FFD966"/>
                </a:solidFill>
                <a:latin typeface="Concert One"/>
                <a:ea typeface="Concert One"/>
                <a:cs typeface="Concert One"/>
                <a:sym typeface="Concert One"/>
              </a:rPr>
              <a:t>INTERNET</a:t>
            </a:r>
            <a:endParaRPr>
              <a:solidFill>
                <a:srgbClr val="FFD966"/>
              </a:solidFill>
              <a:latin typeface="Concert One"/>
              <a:ea typeface="Concert One"/>
              <a:cs typeface="Concert One"/>
              <a:sym typeface="Concert One"/>
            </a:endParaRPr>
          </a:p>
        </p:txBody>
      </p:sp>
      <p:sp>
        <p:nvSpPr>
          <p:cNvPr id="161" name="Google Shape;161;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2600">
                <a:solidFill>
                  <a:srgbClr val="9118F5"/>
                </a:solidFill>
                <a:latin typeface="Didact Gothic"/>
                <a:ea typeface="Didact Gothic"/>
                <a:cs typeface="Didact Gothic"/>
                <a:sym typeface="Didact Gothic"/>
              </a:rPr>
              <a:t>Es una gran red de computadoras conectadas globalmente</a:t>
            </a:r>
            <a:endParaRPr sz="2600">
              <a:solidFill>
                <a:srgbClr val="9118F5"/>
              </a:solidFill>
              <a:latin typeface="Didact Gothic"/>
              <a:ea typeface="Didact Gothic"/>
              <a:cs typeface="Didact Gothic"/>
              <a:sym typeface="Didact Gothic"/>
            </a:endParaRPr>
          </a:p>
        </p:txBody>
      </p:sp>
      <p:pic>
        <p:nvPicPr>
          <p:cNvPr id="162" name="Google Shape;162;p11"/>
          <p:cNvPicPr preferRelativeResize="0"/>
          <p:nvPr/>
        </p:nvPicPr>
        <p:blipFill rotWithShape="1">
          <a:blip r:embed="rId4">
            <a:alphaModFix/>
          </a:blip>
          <a:srcRect b="0" l="0" r="0" t="0"/>
          <a:stretch/>
        </p:blipFill>
        <p:spPr>
          <a:xfrm>
            <a:off x="2667000" y="1806613"/>
            <a:ext cx="3810000" cy="3000375"/>
          </a:xfrm>
          <a:prstGeom prst="rect">
            <a:avLst/>
          </a:prstGeom>
          <a:noFill/>
          <a:ln>
            <a:noFill/>
          </a:ln>
        </p:spPr>
      </p:pic>
      <p:pic>
        <p:nvPicPr>
          <p:cNvPr id="163" name="Google Shape;163;p11"/>
          <p:cNvPicPr preferRelativeResize="0"/>
          <p:nvPr/>
        </p:nvPicPr>
        <p:blipFill rotWithShape="1">
          <a:blip r:embed="rId5">
            <a:alphaModFix/>
          </a:blip>
          <a:srcRect b="0" l="0" r="0" t="0"/>
          <a:stretch/>
        </p:blipFill>
        <p:spPr>
          <a:xfrm>
            <a:off x="147175" y="4632625"/>
            <a:ext cx="1516126" cy="43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